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7" r:id="rId4"/>
    <p:sldId id="260" r:id="rId5"/>
    <p:sldId id="259" r:id="rId6"/>
    <p:sldId id="262" r:id="rId7"/>
    <p:sldId id="261" r:id="rId8"/>
    <p:sldId id="265" r:id="rId9"/>
    <p:sldId id="266" r:id="rId10"/>
    <p:sldId id="267" r:id="rId11"/>
    <p:sldId id="268" r:id="rId12"/>
    <p:sldId id="269" r:id="rId13"/>
    <p:sldId id="264" r:id="rId14"/>
    <p:sldId id="270" r:id="rId15"/>
    <p:sldId id="347" r:id="rId16"/>
    <p:sldId id="271" r:id="rId17"/>
    <p:sldId id="272" r:id="rId18"/>
    <p:sldId id="348" r:id="rId19"/>
    <p:sldId id="285" r:id="rId20"/>
    <p:sldId id="349" r:id="rId21"/>
    <p:sldId id="340" r:id="rId22"/>
    <p:sldId id="341" r:id="rId23"/>
    <p:sldId id="342" r:id="rId24"/>
    <p:sldId id="273" r:id="rId25"/>
    <p:sldId id="343" r:id="rId26"/>
    <p:sldId id="344" r:id="rId27"/>
    <p:sldId id="350" r:id="rId28"/>
    <p:sldId id="345" r:id="rId29"/>
    <p:sldId id="346"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56" autoAdjust="0"/>
  </p:normalViewPr>
  <p:slideViewPr>
    <p:cSldViewPr snapToGrid="0">
      <p:cViewPr varScale="1">
        <p:scale>
          <a:sx n="65" d="100"/>
          <a:sy n="65" d="100"/>
        </p:scale>
        <p:origin x="133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ober\OneDrive\Eventi\210412%20-%20Serverless%20Conference%20@The%20Hague\Agend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ober\OneDrive\Eventi\210412%20-%20Serverless%20Conference%20@The%20Hague\Agend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Gen-AI momentum</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en-US"/>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79375">
                <a:solidFill>
                  <a:schemeClr val="accent1"/>
                </a:solidFill>
              </a:ln>
              <a:effectLst/>
            </c:spPr>
          </c:marker>
          <c:dLbls>
            <c:dLbl>
              <c:idx val="0"/>
              <c:tx>
                <c:rich>
                  <a:bodyPr/>
                  <a:lstStyle/>
                  <a:p>
                    <a:fld id="{DF3714D9-12B6-451D-8554-6B549A827B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579-4E96-BFC9-28CBA57C1FFB}"/>
                </c:ext>
              </c:extLst>
            </c:dLbl>
            <c:dLbl>
              <c:idx val="1"/>
              <c:tx>
                <c:rich>
                  <a:bodyPr/>
                  <a:lstStyle/>
                  <a:p>
                    <a:fld id="{AABB39CF-E726-4CEB-A7A7-8D20DF0533D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579-4E96-BFC9-28CBA57C1FFB}"/>
                </c:ext>
              </c:extLst>
            </c:dLbl>
            <c:dLbl>
              <c:idx val="2"/>
              <c:tx>
                <c:rich>
                  <a:bodyPr/>
                  <a:lstStyle/>
                  <a:p>
                    <a:fld id="{80926C63-A8AD-40ED-8BA3-CF194C7D3B03}"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579-4E96-BFC9-28CBA57C1FFB}"/>
                </c:ext>
              </c:extLst>
            </c:dLbl>
            <c:dLbl>
              <c:idx val="3"/>
              <c:tx>
                <c:rich>
                  <a:bodyPr/>
                  <a:lstStyle/>
                  <a:p>
                    <a:fld id="{68864E47-6642-45AF-B7D6-6BCBF2D9B94F}"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579-4E96-BFC9-28CBA57C1FFB}"/>
                </c:ext>
              </c:extLst>
            </c:dLbl>
            <c:dLbl>
              <c:idx val="4"/>
              <c:tx>
                <c:rich>
                  <a:bodyPr/>
                  <a:lstStyle/>
                  <a:p>
                    <a:fld id="{1602256B-2951-4A56-AECE-B534827C4EF2}"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579-4E96-BFC9-28CBA57C1FFB}"/>
                </c:ext>
              </c:extLst>
            </c:dLbl>
            <c:dLbl>
              <c:idx val="5"/>
              <c:tx>
                <c:rich>
                  <a:bodyPr/>
                  <a:lstStyle/>
                  <a:p>
                    <a:fld id="{5F640D47-8370-4F56-86AC-6FDDDED433EC}"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579-4E96-BFC9-28CBA57C1FFB}"/>
                </c:ext>
              </c:extLst>
            </c:dLbl>
            <c:dLbl>
              <c:idx val="6"/>
              <c:tx>
                <c:rich>
                  <a:bodyPr/>
                  <a:lstStyle/>
                  <a:p>
                    <a:fld id="{34AB8A11-D363-4766-89FB-1774E857C4A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E579-4E96-BFC9-28CBA57C1FFB}"/>
                </c:ext>
              </c:extLst>
            </c:dLbl>
            <c:dLbl>
              <c:idx val="7"/>
              <c:tx>
                <c:rich>
                  <a:bodyPr/>
                  <a:lstStyle/>
                  <a:p>
                    <a:fld id="{F83D80E6-0D17-40DD-B50C-5B6AEC2D0BE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E579-4E96-BFC9-28CBA57C1FF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'Magic Quadrant'!$B$2:$B$9</c:f>
              <c:numCache>
                <c:formatCode>0%</c:formatCode>
                <c:ptCount val="8"/>
                <c:pt idx="0">
                  <c:v>0.7</c:v>
                </c:pt>
                <c:pt idx="1">
                  <c:v>0.8</c:v>
                </c:pt>
                <c:pt idx="2">
                  <c:v>0.9</c:v>
                </c:pt>
                <c:pt idx="3">
                  <c:v>0.65</c:v>
                </c:pt>
                <c:pt idx="4">
                  <c:v>0.4</c:v>
                </c:pt>
                <c:pt idx="5">
                  <c:v>0.6</c:v>
                </c:pt>
                <c:pt idx="6">
                  <c:v>0.2</c:v>
                </c:pt>
                <c:pt idx="7">
                  <c:v>0.1</c:v>
                </c:pt>
              </c:numCache>
            </c:numRef>
          </c:xVal>
          <c:yVal>
            <c:numRef>
              <c:f>'Magic Quadrant'!$C$2:$C$9</c:f>
              <c:numCache>
                <c:formatCode>0%</c:formatCode>
                <c:ptCount val="8"/>
                <c:pt idx="0">
                  <c:v>0.7</c:v>
                </c:pt>
                <c:pt idx="1">
                  <c:v>0.35</c:v>
                </c:pt>
                <c:pt idx="2">
                  <c:v>0.8</c:v>
                </c:pt>
                <c:pt idx="3">
                  <c:v>0.55000000000000004</c:v>
                </c:pt>
                <c:pt idx="4">
                  <c:v>0.6</c:v>
                </c:pt>
                <c:pt idx="5">
                  <c:v>0.9</c:v>
                </c:pt>
                <c:pt idx="6">
                  <c:v>0.7</c:v>
                </c:pt>
                <c:pt idx="7">
                  <c:v>0.1</c:v>
                </c:pt>
              </c:numCache>
            </c:numRef>
          </c:yVal>
          <c:smooth val="0"/>
          <c:extLst>
            <c:ext xmlns:c15="http://schemas.microsoft.com/office/drawing/2012/chart" uri="{02D57815-91ED-43cb-92C2-25804820EDAC}">
              <c15:datalabelsRange>
                <c15:f>'Magic Quadrant'!$A$2:$A$9</c15:f>
                <c15:dlblRangeCache>
                  <c:ptCount val="8"/>
                  <c:pt idx="0">
                    <c:v>Azure Functions</c:v>
                  </c:pt>
                  <c:pt idx="1">
                    <c:v>App Service (and WebJobs)</c:v>
                  </c:pt>
                  <c:pt idx="2">
                    <c:v>Container Instances</c:v>
                  </c:pt>
                  <c:pt idx="3">
                    <c:v>Azure Kubernetes Service</c:v>
                  </c:pt>
                  <c:pt idx="4">
                    <c:v>Service Fabric</c:v>
                  </c:pt>
                  <c:pt idx="5">
                    <c:v>Azure Batch</c:v>
                  </c:pt>
                  <c:pt idx="6">
                    <c:v>Scale Sets</c:v>
                  </c:pt>
                  <c:pt idx="7">
                    <c:v>Virtual Machines</c:v>
                  </c:pt>
                </c15:dlblRangeCache>
              </c15:datalabelsRange>
            </c:ext>
            <c:ext xmlns:c16="http://schemas.microsoft.com/office/drawing/2014/chart" uri="{C3380CC4-5D6E-409C-BE32-E72D297353CC}">
              <c16:uniqueId val="{00000008-E579-4E96-BFC9-28CBA57C1FFB}"/>
            </c:ext>
          </c:extLst>
        </c:ser>
        <c:dLbls>
          <c:showLegendKey val="0"/>
          <c:showVal val="0"/>
          <c:showCatName val="0"/>
          <c:showSerName val="0"/>
          <c:showPercent val="0"/>
          <c:showBubbleSize val="0"/>
        </c:dLbls>
        <c:axId val="14964287"/>
        <c:axId val="120363023"/>
      </c:scatterChart>
      <c:scatterChart>
        <c:scatterStyle val="smoothMarker"/>
        <c:varyColors val="0"/>
        <c:ser>
          <c:idx val="2"/>
          <c:order val="1"/>
          <c:tx>
            <c:v>Vertical line</c:v>
          </c:tx>
          <c:spPr>
            <a:ln w="12700" cap="rnd">
              <a:solidFill>
                <a:schemeClr val="tx1"/>
              </a:solidFill>
              <a:round/>
            </a:ln>
            <a:effectLst/>
          </c:spPr>
          <c:marker>
            <c:symbol val="none"/>
          </c:marker>
          <c:xVal>
            <c:numRef>
              <c:f>'Magic Quadrant'!$F$4:$F$5</c:f>
              <c:numCache>
                <c:formatCode>General</c:formatCode>
                <c:ptCount val="2"/>
                <c:pt idx="0">
                  <c:v>0.5</c:v>
                </c:pt>
                <c:pt idx="1">
                  <c:v>0.5</c:v>
                </c:pt>
              </c:numCache>
            </c:numRef>
          </c:xVal>
          <c:yVal>
            <c:numRef>
              <c:f>'Magic Quadrant'!$G$4:$G$5</c:f>
              <c:numCache>
                <c:formatCode>General</c:formatCode>
                <c:ptCount val="2"/>
                <c:pt idx="0">
                  <c:v>0</c:v>
                </c:pt>
                <c:pt idx="1">
                  <c:v>1</c:v>
                </c:pt>
              </c:numCache>
            </c:numRef>
          </c:yVal>
          <c:smooth val="1"/>
          <c:extLst>
            <c:ext xmlns:c16="http://schemas.microsoft.com/office/drawing/2014/chart" uri="{C3380CC4-5D6E-409C-BE32-E72D297353CC}">
              <c16:uniqueId val="{00000009-E579-4E96-BFC9-28CBA57C1FFB}"/>
            </c:ext>
          </c:extLst>
        </c:ser>
        <c:ser>
          <c:idx val="1"/>
          <c:order val="2"/>
          <c:tx>
            <c:v>Horizontal line</c:v>
          </c:tx>
          <c:spPr>
            <a:ln w="12700" cap="rnd">
              <a:solidFill>
                <a:schemeClr val="tx1"/>
              </a:solidFill>
              <a:round/>
            </a:ln>
            <a:effectLst/>
          </c:spPr>
          <c:marker>
            <c:symbol val="circle"/>
            <c:size val="5"/>
            <c:spPr>
              <a:noFill/>
              <a:ln w="9525">
                <a:noFill/>
              </a:ln>
              <a:effectLst/>
            </c:spPr>
          </c:marker>
          <c:xVal>
            <c:numRef>
              <c:f>'Magic Quadrant'!$F$2:$F$3</c:f>
              <c:numCache>
                <c:formatCode>General</c:formatCode>
                <c:ptCount val="2"/>
                <c:pt idx="0">
                  <c:v>0</c:v>
                </c:pt>
                <c:pt idx="1">
                  <c:v>1</c:v>
                </c:pt>
              </c:numCache>
            </c:numRef>
          </c:xVal>
          <c:yVal>
            <c:numRef>
              <c:f>'Magic Quadrant'!$G$2:$G$3</c:f>
              <c:numCache>
                <c:formatCode>General</c:formatCode>
                <c:ptCount val="2"/>
                <c:pt idx="0">
                  <c:v>0.5</c:v>
                </c:pt>
                <c:pt idx="1">
                  <c:v>0.5</c:v>
                </c:pt>
              </c:numCache>
            </c:numRef>
          </c:yVal>
          <c:smooth val="1"/>
          <c:extLst>
            <c:ext xmlns:c16="http://schemas.microsoft.com/office/drawing/2014/chart" uri="{C3380CC4-5D6E-409C-BE32-E72D297353CC}">
              <c16:uniqueId val="{0000000A-E579-4E96-BFC9-28CBA57C1FFB}"/>
            </c:ext>
          </c:extLst>
        </c:ser>
        <c:dLbls>
          <c:showLegendKey val="0"/>
          <c:showVal val="0"/>
          <c:showCatName val="0"/>
          <c:showSerName val="0"/>
          <c:showPercent val="0"/>
          <c:showBubbleSize val="0"/>
        </c:dLbls>
        <c:axId val="14964287"/>
        <c:axId val="120363023"/>
      </c:scatterChart>
      <c:valAx>
        <c:axId val="14964287"/>
        <c:scaling>
          <c:orientation val="minMax"/>
          <c:max val="1"/>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Ease of management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20363023"/>
        <c:crosses val="autoZero"/>
        <c:crossBetween val="midCat"/>
      </c:valAx>
      <c:valAx>
        <c:axId val="120363023"/>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4964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79375">
                <a:solidFill>
                  <a:schemeClr val="accent1"/>
                </a:solidFill>
              </a:ln>
              <a:effectLst/>
            </c:spPr>
          </c:marker>
          <c:dLbls>
            <c:dLbl>
              <c:idx val="0"/>
              <c:tx>
                <c:rich>
                  <a:bodyPr/>
                  <a:lstStyle/>
                  <a:p>
                    <a:fld id="{45CE5D4D-CA20-40EB-83D9-8CC7E80F40B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579-4E96-BFC9-28CBA57C1FFB}"/>
                </c:ext>
              </c:extLst>
            </c:dLbl>
            <c:dLbl>
              <c:idx val="1"/>
              <c:tx>
                <c:rich>
                  <a:bodyPr/>
                  <a:lstStyle/>
                  <a:p>
                    <a:fld id="{E4618FDE-9628-45FF-8D98-10CC1BF0FD2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579-4E96-BFC9-28CBA57C1FFB}"/>
                </c:ext>
              </c:extLst>
            </c:dLbl>
            <c:dLbl>
              <c:idx val="2"/>
              <c:tx>
                <c:rich>
                  <a:bodyPr/>
                  <a:lstStyle/>
                  <a:p>
                    <a:fld id="{5FF61542-2CCC-4907-B664-0A330F24192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579-4E96-BFC9-28CBA57C1FFB}"/>
                </c:ext>
              </c:extLst>
            </c:dLbl>
            <c:dLbl>
              <c:idx val="3"/>
              <c:tx>
                <c:rich>
                  <a:bodyPr/>
                  <a:lstStyle/>
                  <a:p>
                    <a:fld id="{49F432F2-943D-425E-A5DD-EED8FC4DB4C8}"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579-4E96-BFC9-28CBA57C1FFB}"/>
                </c:ext>
              </c:extLst>
            </c:dLbl>
            <c:dLbl>
              <c:idx val="4"/>
              <c:tx>
                <c:rich>
                  <a:bodyPr/>
                  <a:lstStyle/>
                  <a:p>
                    <a:fld id="{2BC8B391-428D-4579-A853-DA67D3F04FA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579-4E96-BFC9-28CBA57C1FFB}"/>
                </c:ext>
              </c:extLst>
            </c:dLbl>
            <c:dLbl>
              <c:idx val="5"/>
              <c:tx>
                <c:rich>
                  <a:bodyPr/>
                  <a:lstStyle/>
                  <a:p>
                    <a:fld id="{B003B54D-F399-472A-B583-98633294EDC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579-4E96-BFC9-28CBA57C1FFB}"/>
                </c:ext>
              </c:extLst>
            </c:dLbl>
            <c:dLbl>
              <c:idx val="6"/>
              <c:tx>
                <c:rich>
                  <a:bodyPr/>
                  <a:lstStyle/>
                  <a:p>
                    <a:fld id="{474FD1CD-A022-49FE-847D-2CE34157B7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E579-4E96-BFC9-28CBA57C1FFB}"/>
                </c:ext>
              </c:extLst>
            </c:dLbl>
            <c:dLbl>
              <c:idx val="7"/>
              <c:tx>
                <c:rich>
                  <a:bodyPr/>
                  <a:lstStyle/>
                  <a:p>
                    <a:fld id="{4EF4A625-214F-40F1-9D8A-792FA3A1E8D6}"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E579-4E96-BFC9-28CBA57C1FF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'Magic Quadrant'!$B$2:$B$9</c:f>
              <c:numCache>
                <c:formatCode>0%</c:formatCode>
                <c:ptCount val="8"/>
                <c:pt idx="0">
                  <c:v>0.7</c:v>
                </c:pt>
                <c:pt idx="1">
                  <c:v>0.8</c:v>
                </c:pt>
                <c:pt idx="2">
                  <c:v>0.9</c:v>
                </c:pt>
                <c:pt idx="3">
                  <c:v>0.65</c:v>
                </c:pt>
                <c:pt idx="4">
                  <c:v>0.4</c:v>
                </c:pt>
                <c:pt idx="5">
                  <c:v>0.6</c:v>
                </c:pt>
                <c:pt idx="6">
                  <c:v>0.2</c:v>
                </c:pt>
                <c:pt idx="7">
                  <c:v>0.1</c:v>
                </c:pt>
              </c:numCache>
            </c:numRef>
          </c:xVal>
          <c:yVal>
            <c:numRef>
              <c:f>'Magic Quadrant'!$C$2:$C$9</c:f>
              <c:numCache>
                <c:formatCode>0%</c:formatCode>
                <c:ptCount val="8"/>
                <c:pt idx="0">
                  <c:v>0.7</c:v>
                </c:pt>
                <c:pt idx="1">
                  <c:v>0.35</c:v>
                </c:pt>
                <c:pt idx="2">
                  <c:v>0.8</c:v>
                </c:pt>
                <c:pt idx="3">
                  <c:v>0.55000000000000004</c:v>
                </c:pt>
                <c:pt idx="4">
                  <c:v>0.6</c:v>
                </c:pt>
                <c:pt idx="5">
                  <c:v>0.9</c:v>
                </c:pt>
                <c:pt idx="6">
                  <c:v>0.7</c:v>
                </c:pt>
                <c:pt idx="7">
                  <c:v>0.1</c:v>
                </c:pt>
              </c:numCache>
            </c:numRef>
          </c:yVal>
          <c:smooth val="0"/>
          <c:extLst>
            <c:ext xmlns:c15="http://schemas.microsoft.com/office/drawing/2012/chart" uri="{02D57815-91ED-43cb-92C2-25804820EDAC}">
              <c15:datalabelsRange>
                <c15:f>'Magic Quadrant'!$A$2:$A$9</c15:f>
                <c15:dlblRangeCache>
                  <c:ptCount val="8"/>
                  <c:pt idx="0">
                    <c:v>Azure Functions</c:v>
                  </c:pt>
                  <c:pt idx="1">
                    <c:v>App Service (and WebJobs)</c:v>
                  </c:pt>
                  <c:pt idx="2">
                    <c:v>Container Instances</c:v>
                  </c:pt>
                  <c:pt idx="3">
                    <c:v>Azure Kubernetes Service</c:v>
                  </c:pt>
                  <c:pt idx="4">
                    <c:v>Service Fabric</c:v>
                  </c:pt>
                  <c:pt idx="5">
                    <c:v>Azure Batch</c:v>
                  </c:pt>
                  <c:pt idx="6">
                    <c:v>Scale Sets</c:v>
                  </c:pt>
                  <c:pt idx="7">
                    <c:v>Virtual Machines</c:v>
                  </c:pt>
                </c15:dlblRangeCache>
              </c15:datalabelsRange>
            </c:ext>
            <c:ext xmlns:c16="http://schemas.microsoft.com/office/drawing/2014/chart" uri="{C3380CC4-5D6E-409C-BE32-E72D297353CC}">
              <c16:uniqueId val="{00000008-E579-4E96-BFC9-28CBA57C1FFB}"/>
            </c:ext>
          </c:extLst>
        </c:ser>
        <c:dLbls>
          <c:showLegendKey val="0"/>
          <c:showVal val="0"/>
          <c:showCatName val="0"/>
          <c:showSerName val="0"/>
          <c:showPercent val="0"/>
          <c:showBubbleSize val="0"/>
        </c:dLbls>
        <c:axId val="14964287"/>
        <c:axId val="120363023"/>
      </c:scatterChart>
      <c:scatterChart>
        <c:scatterStyle val="smoothMarker"/>
        <c:varyColors val="0"/>
        <c:ser>
          <c:idx val="2"/>
          <c:order val="1"/>
          <c:tx>
            <c:v>Vertical line</c:v>
          </c:tx>
          <c:spPr>
            <a:ln w="12700" cap="rnd">
              <a:solidFill>
                <a:schemeClr val="tx1"/>
              </a:solidFill>
              <a:round/>
            </a:ln>
            <a:effectLst/>
          </c:spPr>
          <c:marker>
            <c:symbol val="none"/>
          </c:marker>
          <c:xVal>
            <c:numRef>
              <c:f>'Magic Quadrant'!$F$4:$F$5</c:f>
              <c:numCache>
                <c:formatCode>General</c:formatCode>
                <c:ptCount val="2"/>
                <c:pt idx="0">
                  <c:v>0.5</c:v>
                </c:pt>
                <c:pt idx="1">
                  <c:v>0.5</c:v>
                </c:pt>
              </c:numCache>
            </c:numRef>
          </c:xVal>
          <c:yVal>
            <c:numRef>
              <c:f>'Magic Quadrant'!$G$4:$G$5</c:f>
              <c:numCache>
                <c:formatCode>General</c:formatCode>
                <c:ptCount val="2"/>
                <c:pt idx="0">
                  <c:v>0</c:v>
                </c:pt>
                <c:pt idx="1">
                  <c:v>1</c:v>
                </c:pt>
              </c:numCache>
            </c:numRef>
          </c:yVal>
          <c:smooth val="1"/>
          <c:extLst>
            <c:ext xmlns:c16="http://schemas.microsoft.com/office/drawing/2014/chart" uri="{C3380CC4-5D6E-409C-BE32-E72D297353CC}">
              <c16:uniqueId val="{00000009-E579-4E96-BFC9-28CBA57C1FFB}"/>
            </c:ext>
          </c:extLst>
        </c:ser>
        <c:ser>
          <c:idx val="1"/>
          <c:order val="2"/>
          <c:tx>
            <c:v>Horizontal line</c:v>
          </c:tx>
          <c:spPr>
            <a:ln w="12700" cap="rnd">
              <a:solidFill>
                <a:schemeClr val="tx1"/>
              </a:solidFill>
              <a:round/>
            </a:ln>
            <a:effectLst/>
          </c:spPr>
          <c:marker>
            <c:symbol val="circle"/>
            <c:size val="5"/>
            <c:spPr>
              <a:noFill/>
              <a:ln w="9525">
                <a:noFill/>
              </a:ln>
              <a:effectLst/>
            </c:spPr>
          </c:marker>
          <c:xVal>
            <c:numRef>
              <c:f>'Magic Quadrant'!$F$2:$F$3</c:f>
              <c:numCache>
                <c:formatCode>General</c:formatCode>
                <c:ptCount val="2"/>
                <c:pt idx="0">
                  <c:v>0</c:v>
                </c:pt>
                <c:pt idx="1">
                  <c:v>1</c:v>
                </c:pt>
              </c:numCache>
            </c:numRef>
          </c:xVal>
          <c:yVal>
            <c:numRef>
              <c:f>'Magic Quadrant'!$G$2:$G$3</c:f>
              <c:numCache>
                <c:formatCode>General</c:formatCode>
                <c:ptCount val="2"/>
                <c:pt idx="0">
                  <c:v>0.5</c:v>
                </c:pt>
                <c:pt idx="1">
                  <c:v>0.5</c:v>
                </c:pt>
              </c:numCache>
            </c:numRef>
          </c:yVal>
          <c:smooth val="1"/>
          <c:extLst>
            <c:ext xmlns:c16="http://schemas.microsoft.com/office/drawing/2014/chart" uri="{C3380CC4-5D6E-409C-BE32-E72D297353CC}">
              <c16:uniqueId val="{0000000A-E579-4E96-BFC9-28CBA57C1FFB}"/>
            </c:ext>
          </c:extLst>
        </c:ser>
        <c:dLbls>
          <c:showLegendKey val="0"/>
          <c:showVal val="0"/>
          <c:showCatName val="0"/>
          <c:showSerName val="0"/>
          <c:showPercent val="0"/>
          <c:showBubbleSize val="0"/>
        </c:dLbls>
        <c:axId val="14964287"/>
        <c:axId val="120363023"/>
      </c:scatterChart>
      <c:valAx>
        <c:axId val="14964287"/>
        <c:scaling>
          <c:orientation val="minMax"/>
          <c:max val="1"/>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Ease of management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20363023"/>
        <c:crosses val="autoZero"/>
        <c:crossBetween val="midCat"/>
      </c:valAx>
      <c:valAx>
        <c:axId val="120363023"/>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en-US"/>
          </a:p>
        </c:txPr>
        <c:crossAx val="14964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596A0-F57C-4368-8363-BDD31CA0411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F62FE323-AB27-430C-8F4B-CB98A2ADF993}">
      <dgm:prSet phldrT="[Text]"/>
      <dgm:spPr/>
      <dgm:t>
        <a:bodyPr/>
        <a:lstStyle/>
        <a:p>
          <a:r>
            <a:rPr lang="en-US" dirty="0"/>
            <a:t>Kubernetes</a:t>
          </a:r>
          <a:endParaRPr lang="it-IT" dirty="0"/>
        </a:p>
      </dgm:t>
    </dgm:pt>
    <dgm:pt modelId="{975E8C9B-22DD-4E15-ACB3-B933A4BFF1E8}" type="parTrans" cxnId="{95A4A621-002E-459A-A7D8-B2BD98A685CB}">
      <dgm:prSet/>
      <dgm:spPr/>
      <dgm:t>
        <a:bodyPr/>
        <a:lstStyle/>
        <a:p>
          <a:endParaRPr lang="it-IT"/>
        </a:p>
      </dgm:t>
    </dgm:pt>
    <dgm:pt modelId="{00C53B40-E2EA-4921-8320-43069E2DFC4F}" type="sibTrans" cxnId="{95A4A621-002E-459A-A7D8-B2BD98A685CB}">
      <dgm:prSet/>
      <dgm:spPr/>
      <dgm:t>
        <a:bodyPr/>
        <a:lstStyle/>
        <a:p>
          <a:endParaRPr lang="it-IT"/>
        </a:p>
      </dgm:t>
    </dgm:pt>
    <dgm:pt modelId="{0C28CA36-BB1B-4F85-B204-F1E3CA662BA6}">
      <dgm:prSet phldrT="[Text]"/>
      <dgm:spPr/>
      <dgm:t>
        <a:bodyPr/>
        <a:lstStyle/>
        <a:p>
          <a:r>
            <a:rPr lang="en-US" dirty="0"/>
            <a:t>Need to manage despite it’s PaaS</a:t>
          </a:r>
          <a:endParaRPr lang="it-IT" dirty="0"/>
        </a:p>
      </dgm:t>
    </dgm:pt>
    <dgm:pt modelId="{66A9F54F-B760-4C90-B7C4-6E970666967C}" type="parTrans" cxnId="{9229E298-487A-4F3C-A224-ADBCB32B21B8}">
      <dgm:prSet/>
      <dgm:spPr/>
      <dgm:t>
        <a:bodyPr/>
        <a:lstStyle/>
        <a:p>
          <a:endParaRPr lang="it-IT"/>
        </a:p>
      </dgm:t>
    </dgm:pt>
    <dgm:pt modelId="{15F8597B-5E37-48C5-B037-36DFDF0940CA}" type="sibTrans" cxnId="{9229E298-487A-4F3C-A224-ADBCB32B21B8}">
      <dgm:prSet/>
      <dgm:spPr/>
      <dgm:t>
        <a:bodyPr/>
        <a:lstStyle/>
        <a:p>
          <a:endParaRPr lang="it-IT"/>
        </a:p>
      </dgm:t>
    </dgm:pt>
    <dgm:pt modelId="{C16F0D7E-D26B-4E02-B174-E7E474A3EE42}">
      <dgm:prSet phldrT="[Text]"/>
      <dgm:spPr/>
      <dgm:t>
        <a:bodyPr/>
        <a:lstStyle/>
        <a:p>
          <a:r>
            <a:rPr lang="en-US" dirty="0"/>
            <a:t>Container Instances</a:t>
          </a:r>
          <a:endParaRPr lang="it-IT" dirty="0"/>
        </a:p>
      </dgm:t>
    </dgm:pt>
    <dgm:pt modelId="{E9895A01-8AAD-4862-929E-1EFDFEF53B39}" type="parTrans" cxnId="{3B2EA4CC-C4A2-48BA-A143-D6C988C8ADEC}">
      <dgm:prSet/>
      <dgm:spPr/>
      <dgm:t>
        <a:bodyPr/>
        <a:lstStyle/>
        <a:p>
          <a:endParaRPr lang="it-IT"/>
        </a:p>
      </dgm:t>
    </dgm:pt>
    <dgm:pt modelId="{D94D6349-E56D-4573-B894-10ADB9AB4B3E}" type="sibTrans" cxnId="{3B2EA4CC-C4A2-48BA-A143-D6C988C8ADEC}">
      <dgm:prSet/>
      <dgm:spPr/>
      <dgm:t>
        <a:bodyPr/>
        <a:lstStyle/>
        <a:p>
          <a:endParaRPr lang="it-IT"/>
        </a:p>
      </dgm:t>
    </dgm:pt>
    <dgm:pt modelId="{0303A412-5DB2-411A-9391-310F624A923A}">
      <dgm:prSet phldrT="[Text]"/>
      <dgm:spPr/>
      <dgm:t>
        <a:bodyPr/>
        <a:lstStyle/>
        <a:p>
          <a:r>
            <a:rPr lang="en-US" dirty="0"/>
            <a:t>The low-level serverless unit to run containers</a:t>
          </a:r>
          <a:endParaRPr lang="it-IT" dirty="0"/>
        </a:p>
      </dgm:t>
    </dgm:pt>
    <dgm:pt modelId="{C8078E0F-54A3-43C6-A9EF-2E99A3CD29B5}" type="parTrans" cxnId="{8CDACF37-786C-46FD-B64F-C0367401C100}">
      <dgm:prSet/>
      <dgm:spPr/>
      <dgm:t>
        <a:bodyPr/>
        <a:lstStyle/>
        <a:p>
          <a:endParaRPr lang="it-IT"/>
        </a:p>
      </dgm:t>
    </dgm:pt>
    <dgm:pt modelId="{8B77B3FB-B1B8-4480-B66F-64B5F3DCFA9D}" type="sibTrans" cxnId="{8CDACF37-786C-46FD-B64F-C0367401C100}">
      <dgm:prSet/>
      <dgm:spPr/>
      <dgm:t>
        <a:bodyPr/>
        <a:lstStyle/>
        <a:p>
          <a:endParaRPr lang="it-IT"/>
        </a:p>
      </dgm:t>
    </dgm:pt>
    <dgm:pt modelId="{FE0085EB-1619-4794-9F45-D8321C2BA5DE}">
      <dgm:prSet phldrT="[Text]"/>
      <dgm:spPr/>
      <dgm:t>
        <a:bodyPr/>
        <a:lstStyle/>
        <a:p>
          <a:r>
            <a:rPr lang="en-US" dirty="0"/>
            <a:t>Good to handle spikes of AKS or custom jobs</a:t>
          </a:r>
          <a:endParaRPr lang="it-IT" dirty="0"/>
        </a:p>
      </dgm:t>
    </dgm:pt>
    <dgm:pt modelId="{F3BCBD03-76ED-4C06-8A39-2EBF47A09A42}" type="parTrans" cxnId="{162EB638-508F-4FF9-91FF-118920E74938}">
      <dgm:prSet/>
      <dgm:spPr/>
      <dgm:t>
        <a:bodyPr/>
        <a:lstStyle/>
        <a:p>
          <a:endParaRPr lang="it-IT"/>
        </a:p>
      </dgm:t>
    </dgm:pt>
    <dgm:pt modelId="{E97BEEEC-0631-4B8C-AC90-607114CB8633}" type="sibTrans" cxnId="{162EB638-508F-4FF9-91FF-118920E74938}">
      <dgm:prSet/>
      <dgm:spPr/>
      <dgm:t>
        <a:bodyPr/>
        <a:lstStyle/>
        <a:p>
          <a:endParaRPr lang="it-IT"/>
        </a:p>
      </dgm:t>
    </dgm:pt>
    <dgm:pt modelId="{E841D3CB-985E-4D4E-BE1A-167830521046}">
      <dgm:prSet phldrT="[Text]"/>
      <dgm:spPr/>
      <dgm:t>
        <a:bodyPr/>
        <a:lstStyle/>
        <a:p>
          <a:r>
            <a:rPr lang="en-US" dirty="0"/>
            <a:t>Container Apps</a:t>
          </a:r>
          <a:endParaRPr lang="it-IT" dirty="0"/>
        </a:p>
      </dgm:t>
    </dgm:pt>
    <dgm:pt modelId="{9CE3381F-4A75-4971-9226-4EEA5AEA7ECF}" type="parTrans" cxnId="{61AD19D6-E048-4E30-8536-5A2B6D750C33}">
      <dgm:prSet/>
      <dgm:spPr/>
      <dgm:t>
        <a:bodyPr/>
        <a:lstStyle/>
        <a:p>
          <a:endParaRPr lang="it-IT"/>
        </a:p>
      </dgm:t>
    </dgm:pt>
    <dgm:pt modelId="{C2B8DB94-6EF9-4DA4-B182-0A1EDADE9F84}" type="sibTrans" cxnId="{61AD19D6-E048-4E30-8536-5A2B6D750C33}">
      <dgm:prSet/>
      <dgm:spPr/>
      <dgm:t>
        <a:bodyPr/>
        <a:lstStyle/>
        <a:p>
          <a:endParaRPr lang="it-IT"/>
        </a:p>
      </dgm:t>
    </dgm:pt>
    <dgm:pt modelId="{7EE48ACD-4D4D-4B59-B8B0-8854E0186FA4}">
      <dgm:prSet phldrT="[Text]"/>
      <dgm:spPr/>
      <dgm:t>
        <a:bodyPr/>
        <a:lstStyle/>
        <a:p>
          <a:r>
            <a:rPr lang="en-US" dirty="0"/>
            <a:t>It’s a serverless container solution with steroids</a:t>
          </a:r>
          <a:endParaRPr lang="it-IT" dirty="0"/>
        </a:p>
      </dgm:t>
    </dgm:pt>
    <dgm:pt modelId="{F963EB62-EBC4-4886-A4B8-27AEEC82BA6D}" type="parTrans" cxnId="{D47B406C-FA34-41AF-AC6F-08CDEF6AC581}">
      <dgm:prSet/>
      <dgm:spPr/>
      <dgm:t>
        <a:bodyPr/>
        <a:lstStyle/>
        <a:p>
          <a:endParaRPr lang="it-IT"/>
        </a:p>
      </dgm:t>
    </dgm:pt>
    <dgm:pt modelId="{6CDD00D8-7628-49B9-A5FD-0DE58710A035}" type="sibTrans" cxnId="{D47B406C-FA34-41AF-AC6F-08CDEF6AC581}">
      <dgm:prSet/>
      <dgm:spPr/>
      <dgm:t>
        <a:bodyPr/>
        <a:lstStyle/>
        <a:p>
          <a:endParaRPr lang="it-IT"/>
        </a:p>
      </dgm:t>
    </dgm:pt>
    <dgm:pt modelId="{C8988808-5A20-4576-952C-F938751DF56B}">
      <dgm:prSet phldrT="[Text]"/>
      <dgm:spPr/>
      <dgm:t>
        <a:bodyPr/>
        <a:lstStyle/>
        <a:p>
          <a:r>
            <a:rPr lang="en-US" dirty="0"/>
            <a:t>(with some constraints) Can replace K8s</a:t>
          </a:r>
          <a:endParaRPr lang="it-IT" dirty="0"/>
        </a:p>
      </dgm:t>
    </dgm:pt>
    <dgm:pt modelId="{BEEF4186-7909-4483-A889-B71283CA200D}" type="parTrans" cxnId="{BC104A9D-753C-4C62-B44C-23D10CD52BF7}">
      <dgm:prSet/>
      <dgm:spPr/>
      <dgm:t>
        <a:bodyPr/>
        <a:lstStyle/>
        <a:p>
          <a:endParaRPr lang="it-IT"/>
        </a:p>
      </dgm:t>
    </dgm:pt>
    <dgm:pt modelId="{49F7658C-36A7-49D8-876B-EFDF4500F523}" type="sibTrans" cxnId="{BC104A9D-753C-4C62-B44C-23D10CD52BF7}">
      <dgm:prSet/>
      <dgm:spPr/>
      <dgm:t>
        <a:bodyPr/>
        <a:lstStyle/>
        <a:p>
          <a:endParaRPr lang="it-IT"/>
        </a:p>
      </dgm:t>
    </dgm:pt>
    <dgm:pt modelId="{E37164C7-E93E-4980-B655-816520D0DF0D}">
      <dgm:prSet phldrT="[Text]"/>
      <dgm:spPr/>
      <dgm:t>
        <a:bodyPr/>
        <a:lstStyle/>
        <a:p>
          <a:r>
            <a:rPr lang="en-US" dirty="0"/>
            <a:t>Need to know the specific artifacts</a:t>
          </a:r>
          <a:endParaRPr lang="it-IT" dirty="0"/>
        </a:p>
      </dgm:t>
    </dgm:pt>
    <dgm:pt modelId="{E446E4A1-6DEE-4E12-827D-7EF7D5BB2DD1}" type="parTrans" cxnId="{777AE0D4-533E-44E3-85F0-25E971CE3694}">
      <dgm:prSet/>
      <dgm:spPr/>
      <dgm:t>
        <a:bodyPr/>
        <a:lstStyle/>
        <a:p>
          <a:endParaRPr lang="it-IT"/>
        </a:p>
      </dgm:t>
    </dgm:pt>
    <dgm:pt modelId="{188F0889-E581-48E9-974A-0E568B5D3084}" type="sibTrans" cxnId="{777AE0D4-533E-44E3-85F0-25E971CE3694}">
      <dgm:prSet/>
      <dgm:spPr/>
      <dgm:t>
        <a:bodyPr/>
        <a:lstStyle/>
        <a:p>
          <a:endParaRPr lang="it-IT"/>
        </a:p>
      </dgm:t>
    </dgm:pt>
    <dgm:pt modelId="{D28F75AD-1F70-4DD8-8009-58E05CCBCC75}">
      <dgm:prSet phldrT="[Text]"/>
      <dgm:spPr/>
      <dgm:t>
        <a:bodyPr/>
        <a:lstStyle/>
        <a:p>
          <a:r>
            <a:rPr lang="en-US" dirty="0"/>
            <a:t>Overall TCO could be higher</a:t>
          </a:r>
          <a:endParaRPr lang="it-IT" dirty="0"/>
        </a:p>
      </dgm:t>
    </dgm:pt>
    <dgm:pt modelId="{EF6590B8-D69A-4773-BA34-7661C1606DB1}" type="parTrans" cxnId="{FE4B4E92-32BC-4E4C-B05A-A3E7CED360A2}">
      <dgm:prSet/>
      <dgm:spPr/>
      <dgm:t>
        <a:bodyPr/>
        <a:lstStyle/>
        <a:p>
          <a:endParaRPr lang="it-IT"/>
        </a:p>
      </dgm:t>
    </dgm:pt>
    <dgm:pt modelId="{84BA6FA2-F4FB-4E6A-A60D-3B9896220B5D}" type="sibTrans" cxnId="{FE4B4E92-32BC-4E4C-B05A-A3E7CED360A2}">
      <dgm:prSet/>
      <dgm:spPr/>
      <dgm:t>
        <a:bodyPr/>
        <a:lstStyle/>
        <a:p>
          <a:endParaRPr lang="it-IT"/>
        </a:p>
      </dgm:t>
    </dgm:pt>
    <dgm:pt modelId="{6847D59F-6A83-485E-9000-667D535963B5}">
      <dgm:prSet phldrT="[Text]"/>
      <dgm:spPr/>
      <dgm:t>
        <a:bodyPr/>
        <a:lstStyle/>
        <a:p>
          <a:r>
            <a:rPr lang="en-US" dirty="0"/>
            <a:t>Need to build your own governance process</a:t>
          </a:r>
          <a:endParaRPr lang="it-IT" dirty="0"/>
        </a:p>
      </dgm:t>
    </dgm:pt>
    <dgm:pt modelId="{34F39A2C-DEF1-4179-B430-9EAE9BD600EC}" type="parTrans" cxnId="{0D7F7AC9-714D-4435-8305-04AF1E432726}">
      <dgm:prSet/>
      <dgm:spPr/>
      <dgm:t>
        <a:bodyPr/>
        <a:lstStyle/>
        <a:p>
          <a:endParaRPr lang="it-IT"/>
        </a:p>
      </dgm:t>
    </dgm:pt>
    <dgm:pt modelId="{D17BAD5C-BA21-46C8-BAA1-05FD3349A464}" type="sibTrans" cxnId="{0D7F7AC9-714D-4435-8305-04AF1E432726}">
      <dgm:prSet/>
      <dgm:spPr/>
      <dgm:t>
        <a:bodyPr/>
        <a:lstStyle/>
        <a:p>
          <a:endParaRPr lang="it-IT"/>
        </a:p>
      </dgm:t>
    </dgm:pt>
    <dgm:pt modelId="{1645DCC2-C725-4781-A605-84CCFD96527D}">
      <dgm:prSet phldrT="[Text]"/>
      <dgm:spPr/>
      <dgm:t>
        <a:bodyPr/>
        <a:lstStyle/>
        <a:p>
          <a:r>
            <a:rPr lang="en-US" dirty="0"/>
            <a:t>It implements (but hides) many K8s features</a:t>
          </a:r>
          <a:endParaRPr lang="it-IT" dirty="0"/>
        </a:p>
      </dgm:t>
    </dgm:pt>
    <dgm:pt modelId="{CE9246CA-96AB-4C3B-A449-BE5D80EBCAFC}" type="parTrans" cxnId="{090DF1AF-B969-4807-A160-93E37431BB08}">
      <dgm:prSet/>
      <dgm:spPr/>
      <dgm:t>
        <a:bodyPr/>
        <a:lstStyle/>
        <a:p>
          <a:endParaRPr lang="it-IT"/>
        </a:p>
      </dgm:t>
    </dgm:pt>
    <dgm:pt modelId="{4D706FD2-7827-4080-A9AC-86B94672733F}" type="sibTrans" cxnId="{090DF1AF-B969-4807-A160-93E37431BB08}">
      <dgm:prSet/>
      <dgm:spPr/>
      <dgm:t>
        <a:bodyPr/>
        <a:lstStyle/>
        <a:p>
          <a:endParaRPr lang="it-IT"/>
        </a:p>
      </dgm:t>
    </dgm:pt>
    <dgm:pt modelId="{AE6F607E-CD42-49BD-8CD7-DF30D7FD8B08}" type="pres">
      <dgm:prSet presAssocID="{305596A0-F57C-4368-8363-BDD31CA04119}" presName="Name0" presStyleCnt="0">
        <dgm:presLayoutVars>
          <dgm:dir/>
          <dgm:animLvl val="lvl"/>
          <dgm:resizeHandles val="exact"/>
        </dgm:presLayoutVars>
      </dgm:prSet>
      <dgm:spPr/>
    </dgm:pt>
    <dgm:pt modelId="{FAAF2A9C-D4AD-48A5-8326-10204F57CA65}" type="pres">
      <dgm:prSet presAssocID="{F62FE323-AB27-430C-8F4B-CB98A2ADF993}" presName="composite" presStyleCnt="0"/>
      <dgm:spPr/>
    </dgm:pt>
    <dgm:pt modelId="{667D0FBE-1708-41B4-927B-8E968C856A3D}" type="pres">
      <dgm:prSet presAssocID="{F62FE323-AB27-430C-8F4B-CB98A2ADF993}" presName="parTx" presStyleLbl="alignNode1" presStyleIdx="0" presStyleCnt="3">
        <dgm:presLayoutVars>
          <dgm:chMax val="0"/>
          <dgm:chPref val="0"/>
          <dgm:bulletEnabled val="1"/>
        </dgm:presLayoutVars>
      </dgm:prSet>
      <dgm:spPr/>
    </dgm:pt>
    <dgm:pt modelId="{133E667B-8EF7-4F9D-B2DC-325AF6D0C20E}" type="pres">
      <dgm:prSet presAssocID="{F62FE323-AB27-430C-8F4B-CB98A2ADF993}" presName="desTx" presStyleLbl="alignAccFollowNode1" presStyleIdx="0" presStyleCnt="3">
        <dgm:presLayoutVars>
          <dgm:bulletEnabled val="1"/>
        </dgm:presLayoutVars>
      </dgm:prSet>
      <dgm:spPr/>
    </dgm:pt>
    <dgm:pt modelId="{5DAF50D0-F585-4C3D-A179-EB6B99B95587}" type="pres">
      <dgm:prSet presAssocID="{00C53B40-E2EA-4921-8320-43069E2DFC4F}" presName="space" presStyleCnt="0"/>
      <dgm:spPr/>
    </dgm:pt>
    <dgm:pt modelId="{031918A4-EE48-4804-8FE6-B2FDAFCCF811}" type="pres">
      <dgm:prSet presAssocID="{C16F0D7E-D26B-4E02-B174-E7E474A3EE42}" presName="composite" presStyleCnt="0"/>
      <dgm:spPr/>
    </dgm:pt>
    <dgm:pt modelId="{3790C670-D175-4CA5-8BBC-0E9DDB754022}" type="pres">
      <dgm:prSet presAssocID="{C16F0D7E-D26B-4E02-B174-E7E474A3EE42}" presName="parTx" presStyleLbl="alignNode1" presStyleIdx="1" presStyleCnt="3">
        <dgm:presLayoutVars>
          <dgm:chMax val="0"/>
          <dgm:chPref val="0"/>
          <dgm:bulletEnabled val="1"/>
        </dgm:presLayoutVars>
      </dgm:prSet>
      <dgm:spPr/>
    </dgm:pt>
    <dgm:pt modelId="{52938C32-41DF-472D-A087-EDF15E5F48CF}" type="pres">
      <dgm:prSet presAssocID="{C16F0D7E-D26B-4E02-B174-E7E474A3EE42}" presName="desTx" presStyleLbl="alignAccFollowNode1" presStyleIdx="1" presStyleCnt="3">
        <dgm:presLayoutVars>
          <dgm:bulletEnabled val="1"/>
        </dgm:presLayoutVars>
      </dgm:prSet>
      <dgm:spPr/>
    </dgm:pt>
    <dgm:pt modelId="{5A449540-7B6F-4675-A502-C7AF36D523C8}" type="pres">
      <dgm:prSet presAssocID="{D94D6349-E56D-4573-B894-10ADB9AB4B3E}" presName="space" presStyleCnt="0"/>
      <dgm:spPr/>
    </dgm:pt>
    <dgm:pt modelId="{5ACE6E23-3E49-4EDB-B15E-6B90EBA817C7}" type="pres">
      <dgm:prSet presAssocID="{E841D3CB-985E-4D4E-BE1A-167830521046}" presName="composite" presStyleCnt="0"/>
      <dgm:spPr/>
    </dgm:pt>
    <dgm:pt modelId="{C003F13B-45FD-40D4-9155-333316323D18}" type="pres">
      <dgm:prSet presAssocID="{E841D3CB-985E-4D4E-BE1A-167830521046}" presName="parTx" presStyleLbl="alignNode1" presStyleIdx="2" presStyleCnt="3">
        <dgm:presLayoutVars>
          <dgm:chMax val="0"/>
          <dgm:chPref val="0"/>
          <dgm:bulletEnabled val="1"/>
        </dgm:presLayoutVars>
      </dgm:prSet>
      <dgm:spPr/>
    </dgm:pt>
    <dgm:pt modelId="{6D4291AF-5424-41E8-8649-CBEC035B0A0F}" type="pres">
      <dgm:prSet presAssocID="{E841D3CB-985E-4D4E-BE1A-167830521046}" presName="desTx" presStyleLbl="alignAccFollowNode1" presStyleIdx="2" presStyleCnt="3">
        <dgm:presLayoutVars>
          <dgm:bulletEnabled val="1"/>
        </dgm:presLayoutVars>
      </dgm:prSet>
      <dgm:spPr/>
    </dgm:pt>
  </dgm:ptLst>
  <dgm:cxnLst>
    <dgm:cxn modelId="{8D3A1502-070C-40BD-BC7A-0EB94B5E13D7}" type="presOf" srcId="{0303A412-5DB2-411A-9391-310F624A923A}" destId="{52938C32-41DF-472D-A087-EDF15E5F48CF}" srcOrd="0" destOrd="0" presId="urn:microsoft.com/office/officeart/2005/8/layout/hList1"/>
    <dgm:cxn modelId="{795BF10B-9DF2-4CFE-85CA-6436BF40D12E}" type="presOf" srcId="{C16F0D7E-D26B-4E02-B174-E7E474A3EE42}" destId="{3790C670-D175-4CA5-8BBC-0E9DDB754022}" srcOrd="0" destOrd="0" presId="urn:microsoft.com/office/officeart/2005/8/layout/hList1"/>
    <dgm:cxn modelId="{58E17C15-265D-494B-98D3-9FBE8984F431}" type="presOf" srcId="{7EE48ACD-4D4D-4B59-B8B0-8854E0186FA4}" destId="{6D4291AF-5424-41E8-8649-CBEC035B0A0F}" srcOrd="0" destOrd="0" presId="urn:microsoft.com/office/officeart/2005/8/layout/hList1"/>
    <dgm:cxn modelId="{DEE51217-D1A5-4ABD-8377-9B1451D96EA8}" type="presOf" srcId="{305596A0-F57C-4368-8363-BDD31CA04119}" destId="{AE6F607E-CD42-49BD-8CD7-DF30D7FD8B08}" srcOrd="0" destOrd="0" presId="urn:microsoft.com/office/officeart/2005/8/layout/hList1"/>
    <dgm:cxn modelId="{95A4A621-002E-459A-A7D8-B2BD98A685CB}" srcId="{305596A0-F57C-4368-8363-BDD31CA04119}" destId="{F62FE323-AB27-430C-8F4B-CB98A2ADF993}" srcOrd="0" destOrd="0" parTransId="{975E8C9B-22DD-4E15-ACB3-B933A4BFF1E8}" sibTransId="{00C53B40-E2EA-4921-8320-43069E2DFC4F}"/>
    <dgm:cxn modelId="{8CDACF37-786C-46FD-B64F-C0367401C100}" srcId="{C16F0D7E-D26B-4E02-B174-E7E474A3EE42}" destId="{0303A412-5DB2-411A-9391-310F624A923A}" srcOrd="0" destOrd="0" parTransId="{C8078E0F-54A3-43C6-A9EF-2E99A3CD29B5}" sibTransId="{8B77B3FB-B1B8-4480-B66F-64B5F3DCFA9D}"/>
    <dgm:cxn modelId="{162EB638-508F-4FF9-91FF-118920E74938}" srcId="{C16F0D7E-D26B-4E02-B174-E7E474A3EE42}" destId="{FE0085EB-1619-4794-9F45-D8321C2BA5DE}" srcOrd="1" destOrd="0" parTransId="{F3BCBD03-76ED-4C06-8A39-2EBF47A09A42}" sibTransId="{E97BEEEC-0631-4B8C-AC90-607114CB8633}"/>
    <dgm:cxn modelId="{723F4360-843B-4EBF-B2DC-971AB030FD36}" type="presOf" srcId="{6847D59F-6A83-485E-9000-667D535963B5}" destId="{52938C32-41DF-472D-A087-EDF15E5F48CF}" srcOrd="0" destOrd="2" presId="urn:microsoft.com/office/officeart/2005/8/layout/hList1"/>
    <dgm:cxn modelId="{BEC71E6B-1D5C-4056-B1E8-FFF2FE46365E}" type="presOf" srcId="{1645DCC2-C725-4781-A605-84CCFD96527D}" destId="{6D4291AF-5424-41E8-8649-CBEC035B0A0F}" srcOrd="0" destOrd="1" presId="urn:microsoft.com/office/officeart/2005/8/layout/hList1"/>
    <dgm:cxn modelId="{D47B406C-FA34-41AF-AC6F-08CDEF6AC581}" srcId="{E841D3CB-985E-4D4E-BE1A-167830521046}" destId="{7EE48ACD-4D4D-4B59-B8B0-8854E0186FA4}" srcOrd="0" destOrd="0" parTransId="{F963EB62-EBC4-4886-A4B8-27AEEC82BA6D}" sibTransId="{6CDD00D8-7628-49B9-A5FD-0DE58710A035}"/>
    <dgm:cxn modelId="{D2E36183-EDF1-44F5-A00E-308120E86145}" type="presOf" srcId="{E37164C7-E93E-4980-B655-816520D0DF0D}" destId="{133E667B-8EF7-4F9D-B2DC-325AF6D0C20E}" srcOrd="0" destOrd="1" presId="urn:microsoft.com/office/officeart/2005/8/layout/hList1"/>
    <dgm:cxn modelId="{812E5784-0682-4DA2-A423-1554C9B69F26}" type="presOf" srcId="{FE0085EB-1619-4794-9F45-D8321C2BA5DE}" destId="{52938C32-41DF-472D-A087-EDF15E5F48CF}" srcOrd="0" destOrd="1" presId="urn:microsoft.com/office/officeart/2005/8/layout/hList1"/>
    <dgm:cxn modelId="{DDEF438A-97B7-4B93-827E-5224B0B2BBAF}" type="presOf" srcId="{E841D3CB-985E-4D4E-BE1A-167830521046}" destId="{C003F13B-45FD-40D4-9155-333316323D18}" srcOrd="0" destOrd="0" presId="urn:microsoft.com/office/officeart/2005/8/layout/hList1"/>
    <dgm:cxn modelId="{FE4B4E92-32BC-4E4C-B05A-A3E7CED360A2}" srcId="{F62FE323-AB27-430C-8F4B-CB98A2ADF993}" destId="{D28F75AD-1F70-4DD8-8009-58E05CCBCC75}" srcOrd="2" destOrd="0" parTransId="{EF6590B8-D69A-4773-BA34-7661C1606DB1}" sibTransId="{84BA6FA2-F4FB-4E6A-A60D-3B9896220B5D}"/>
    <dgm:cxn modelId="{9229E298-487A-4F3C-A224-ADBCB32B21B8}" srcId="{F62FE323-AB27-430C-8F4B-CB98A2ADF993}" destId="{0C28CA36-BB1B-4F85-B204-F1E3CA662BA6}" srcOrd="0" destOrd="0" parTransId="{66A9F54F-B760-4C90-B7C4-6E970666967C}" sibTransId="{15F8597B-5E37-48C5-B037-36DFDF0940CA}"/>
    <dgm:cxn modelId="{BC104A9D-753C-4C62-B44C-23D10CD52BF7}" srcId="{E841D3CB-985E-4D4E-BE1A-167830521046}" destId="{C8988808-5A20-4576-952C-F938751DF56B}" srcOrd="2" destOrd="0" parTransId="{BEEF4186-7909-4483-A889-B71283CA200D}" sibTransId="{49F7658C-36A7-49D8-876B-EFDF4500F523}"/>
    <dgm:cxn modelId="{7466D4AD-AEB9-4227-A537-1139D90F5E59}" type="presOf" srcId="{D28F75AD-1F70-4DD8-8009-58E05CCBCC75}" destId="{133E667B-8EF7-4F9D-B2DC-325AF6D0C20E}" srcOrd="0" destOrd="2" presId="urn:microsoft.com/office/officeart/2005/8/layout/hList1"/>
    <dgm:cxn modelId="{090DF1AF-B969-4807-A160-93E37431BB08}" srcId="{E841D3CB-985E-4D4E-BE1A-167830521046}" destId="{1645DCC2-C725-4781-A605-84CCFD96527D}" srcOrd="1" destOrd="0" parTransId="{CE9246CA-96AB-4C3B-A449-BE5D80EBCAFC}" sibTransId="{4D706FD2-7827-4080-A9AC-86B94672733F}"/>
    <dgm:cxn modelId="{A3FD49BE-D814-4616-9D76-F6BDF4159407}" type="presOf" srcId="{C8988808-5A20-4576-952C-F938751DF56B}" destId="{6D4291AF-5424-41E8-8649-CBEC035B0A0F}" srcOrd="0" destOrd="2" presId="urn:microsoft.com/office/officeart/2005/8/layout/hList1"/>
    <dgm:cxn modelId="{0D7F7AC9-714D-4435-8305-04AF1E432726}" srcId="{C16F0D7E-D26B-4E02-B174-E7E474A3EE42}" destId="{6847D59F-6A83-485E-9000-667D535963B5}" srcOrd="2" destOrd="0" parTransId="{34F39A2C-DEF1-4179-B430-9EAE9BD600EC}" sibTransId="{D17BAD5C-BA21-46C8-BAA1-05FD3349A464}"/>
    <dgm:cxn modelId="{3B2EA4CC-C4A2-48BA-A143-D6C988C8ADEC}" srcId="{305596A0-F57C-4368-8363-BDD31CA04119}" destId="{C16F0D7E-D26B-4E02-B174-E7E474A3EE42}" srcOrd="1" destOrd="0" parTransId="{E9895A01-8AAD-4862-929E-1EFDFEF53B39}" sibTransId="{D94D6349-E56D-4573-B894-10ADB9AB4B3E}"/>
    <dgm:cxn modelId="{9E403DD3-5121-470A-B83A-C3DBEFB17313}" type="presOf" srcId="{0C28CA36-BB1B-4F85-B204-F1E3CA662BA6}" destId="{133E667B-8EF7-4F9D-B2DC-325AF6D0C20E}" srcOrd="0" destOrd="0" presId="urn:microsoft.com/office/officeart/2005/8/layout/hList1"/>
    <dgm:cxn modelId="{777AE0D4-533E-44E3-85F0-25E971CE3694}" srcId="{F62FE323-AB27-430C-8F4B-CB98A2ADF993}" destId="{E37164C7-E93E-4980-B655-816520D0DF0D}" srcOrd="1" destOrd="0" parTransId="{E446E4A1-6DEE-4E12-827D-7EF7D5BB2DD1}" sibTransId="{188F0889-E581-48E9-974A-0E568B5D3084}"/>
    <dgm:cxn modelId="{A2FC4ED5-B933-498B-862E-5294B06ADCC9}" type="presOf" srcId="{F62FE323-AB27-430C-8F4B-CB98A2ADF993}" destId="{667D0FBE-1708-41B4-927B-8E968C856A3D}" srcOrd="0" destOrd="0" presId="urn:microsoft.com/office/officeart/2005/8/layout/hList1"/>
    <dgm:cxn modelId="{61AD19D6-E048-4E30-8536-5A2B6D750C33}" srcId="{305596A0-F57C-4368-8363-BDD31CA04119}" destId="{E841D3CB-985E-4D4E-BE1A-167830521046}" srcOrd="2" destOrd="0" parTransId="{9CE3381F-4A75-4971-9226-4EEA5AEA7ECF}" sibTransId="{C2B8DB94-6EF9-4DA4-B182-0A1EDADE9F84}"/>
    <dgm:cxn modelId="{4C3CD255-1463-468C-9294-AE80A328B050}" type="presParOf" srcId="{AE6F607E-CD42-49BD-8CD7-DF30D7FD8B08}" destId="{FAAF2A9C-D4AD-48A5-8326-10204F57CA65}" srcOrd="0" destOrd="0" presId="urn:microsoft.com/office/officeart/2005/8/layout/hList1"/>
    <dgm:cxn modelId="{7523F813-1E02-4DC3-8C2B-66BB13FA5C1A}" type="presParOf" srcId="{FAAF2A9C-D4AD-48A5-8326-10204F57CA65}" destId="{667D0FBE-1708-41B4-927B-8E968C856A3D}" srcOrd="0" destOrd="0" presId="urn:microsoft.com/office/officeart/2005/8/layout/hList1"/>
    <dgm:cxn modelId="{AC476986-8541-40F9-BEA4-7EDA1ED6C84C}" type="presParOf" srcId="{FAAF2A9C-D4AD-48A5-8326-10204F57CA65}" destId="{133E667B-8EF7-4F9D-B2DC-325AF6D0C20E}" srcOrd="1" destOrd="0" presId="urn:microsoft.com/office/officeart/2005/8/layout/hList1"/>
    <dgm:cxn modelId="{E47A68E8-3E81-47F7-8F3F-4BDC3A1625DE}" type="presParOf" srcId="{AE6F607E-CD42-49BD-8CD7-DF30D7FD8B08}" destId="{5DAF50D0-F585-4C3D-A179-EB6B99B95587}" srcOrd="1" destOrd="0" presId="urn:microsoft.com/office/officeart/2005/8/layout/hList1"/>
    <dgm:cxn modelId="{5C914DAC-1678-44E5-8D2A-9068A4322584}" type="presParOf" srcId="{AE6F607E-CD42-49BD-8CD7-DF30D7FD8B08}" destId="{031918A4-EE48-4804-8FE6-B2FDAFCCF811}" srcOrd="2" destOrd="0" presId="urn:microsoft.com/office/officeart/2005/8/layout/hList1"/>
    <dgm:cxn modelId="{EBDC48DB-51F1-4C47-B1F8-2A0E416DE6DF}" type="presParOf" srcId="{031918A4-EE48-4804-8FE6-B2FDAFCCF811}" destId="{3790C670-D175-4CA5-8BBC-0E9DDB754022}" srcOrd="0" destOrd="0" presId="urn:microsoft.com/office/officeart/2005/8/layout/hList1"/>
    <dgm:cxn modelId="{F9499793-D5C7-4FBA-96C9-6710ACCB2668}" type="presParOf" srcId="{031918A4-EE48-4804-8FE6-B2FDAFCCF811}" destId="{52938C32-41DF-472D-A087-EDF15E5F48CF}" srcOrd="1" destOrd="0" presId="urn:microsoft.com/office/officeart/2005/8/layout/hList1"/>
    <dgm:cxn modelId="{390051BF-7384-43FE-97D9-E5C7F636B322}" type="presParOf" srcId="{AE6F607E-CD42-49BD-8CD7-DF30D7FD8B08}" destId="{5A449540-7B6F-4675-A502-C7AF36D523C8}" srcOrd="3" destOrd="0" presId="urn:microsoft.com/office/officeart/2005/8/layout/hList1"/>
    <dgm:cxn modelId="{A2B230DF-03A7-4B7B-9839-E630430063C7}" type="presParOf" srcId="{AE6F607E-CD42-49BD-8CD7-DF30D7FD8B08}" destId="{5ACE6E23-3E49-4EDB-B15E-6B90EBA817C7}" srcOrd="4" destOrd="0" presId="urn:microsoft.com/office/officeart/2005/8/layout/hList1"/>
    <dgm:cxn modelId="{4F07E1B1-2200-4B0E-A2AC-34891540AF4A}" type="presParOf" srcId="{5ACE6E23-3E49-4EDB-B15E-6B90EBA817C7}" destId="{C003F13B-45FD-40D4-9155-333316323D18}" srcOrd="0" destOrd="0" presId="urn:microsoft.com/office/officeart/2005/8/layout/hList1"/>
    <dgm:cxn modelId="{B35675D8-CEBE-41A1-912C-CEBACB77D937}" type="presParOf" srcId="{5ACE6E23-3E49-4EDB-B15E-6B90EBA817C7}" destId="{6D4291AF-5424-41E8-8649-CBEC035B0A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D0FBE-1708-41B4-927B-8E968C856A3D}">
      <dsp:nvSpPr>
        <dsp:cNvPr id="0" name=""/>
        <dsp:cNvSpPr/>
      </dsp:nvSpPr>
      <dsp:spPr>
        <a:xfrm>
          <a:off x="3286"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Kubernetes</a:t>
          </a:r>
          <a:endParaRPr lang="it-IT" sz="2400" kern="1200" dirty="0"/>
        </a:p>
      </dsp:txBody>
      <dsp:txXfrm>
        <a:off x="3286" y="69837"/>
        <a:ext cx="3203971" cy="691200"/>
      </dsp:txXfrm>
    </dsp:sp>
    <dsp:sp modelId="{133E667B-8EF7-4F9D-B2DC-325AF6D0C20E}">
      <dsp:nvSpPr>
        <dsp:cNvPr id="0" name=""/>
        <dsp:cNvSpPr/>
      </dsp:nvSpPr>
      <dsp:spPr>
        <a:xfrm>
          <a:off x="3286"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Need to manage despite it’s PaaS</a:t>
          </a:r>
          <a:endParaRPr lang="it-IT" sz="2400" kern="1200" dirty="0"/>
        </a:p>
        <a:p>
          <a:pPr marL="228600" lvl="1" indent="-228600" algn="l" defTabSz="1066800">
            <a:lnSpc>
              <a:spcPct val="90000"/>
            </a:lnSpc>
            <a:spcBef>
              <a:spcPct val="0"/>
            </a:spcBef>
            <a:spcAft>
              <a:spcPct val="15000"/>
            </a:spcAft>
            <a:buChar char="•"/>
          </a:pPr>
          <a:r>
            <a:rPr lang="en-US" sz="2400" kern="1200" dirty="0"/>
            <a:t>Need to know the specific artifacts</a:t>
          </a:r>
          <a:endParaRPr lang="it-IT" sz="2400" kern="1200" dirty="0"/>
        </a:p>
        <a:p>
          <a:pPr marL="228600" lvl="1" indent="-228600" algn="l" defTabSz="1066800">
            <a:lnSpc>
              <a:spcPct val="90000"/>
            </a:lnSpc>
            <a:spcBef>
              <a:spcPct val="0"/>
            </a:spcBef>
            <a:spcAft>
              <a:spcPct val="15000"/>
            </a:spcAft>
            <a:buChar char="•"/>
          </a:pPr>
          <a:r>
            <a:rPr lang="en-US" sz="2400" kern="1200" dirty="0"/>
            <a:t>Overall TCO could be higher</a:t>
          </a:r>
          <a:endParaRPr lang="it-IT" sz="2400" kern="1200" dirty="0"/>
        </a:p>
      </dsp:txBody>
      <dsp:txXfrm>
        <a:off x="3286" y="761037"/>
        <a:ext cx="3203971" cy="3520462"/>
      </dsp:txXfrm>
    </dsp:sp>
    <dsp:sp modelId="{3790C670-D175-4CA5-8BBC-0E9DDB754022}">
      <dsp:nvSpPr>
        <dsp:cNvPr id="0" name=""/>
        <dsp:cNvSpPr/>
      </dsp:nvSpPr>
      <dsp:spPr>
        <a:xfrm>
          <a:off x="3655814"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Instances</a:t>
          </a:r>
          <a:endParaRPr lang="it-IT" sz="2400" kern="1200" dirty="0"/>
        </a:p>
      </dsp:txBody>
      <dsp:txXfrm>
        <a:off x="3655814" y="69837"/>
        <a:ext cx="3203971" cy="691200"/>
      </dsp:txXfrm>
    </dsp:sp>
    <dsp:sp modelId="{52938C32-41DF-472D-A087-EDF15E5F48CF}">
      <dsp:nvSpPr>
        <dsp:cNvPr id="0" name=""/>
        <dsp:cNvSpPr/>
      </dsp:nvSpPr>
      <dsp:spPr>
        <a:xfrm>
          <a:off x="3655814"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 low-level serverless unit to run containers</a:t>
          </a:r>
          <a:endParaRPr lang="it-IT" sz="2400" kern="1200" dirty="0"/>
        </a:p>
        <a:p>
          <a:pPr marL="228600" lvl="1" indent="-228600" algn="l" defTabSz="1066800">
            <a:lnSpc>
              <a:spcPct val="90000"/>
            </a:lnSpc>
            <a:spcBef>
              <a:spcPct val="0"/>
            </a:spcBef>
            <a:spcAft>
              <a:spcPct val="15000"/>
            </a:spcAft>
            <a:buChar char="•"/>
          </a:pPr>
          <a:r>
            <a:rPr lang="en-US" sz="2400" kern="1200" dirty="0"/>
            <a:t>Good to handle spikes of AKS or custom jobs</a:t>
          </a:r>
          <a:endParaRPr lang="it-IT" sz="2400" kern="1200" dirty="0"/>
        </a:p>
        <a:p>
          <a:pPr marL="228600" lvl="1" indent="-228600" algn="l" defTabSz="1066800">
            <a:lnSpc>
              <a:spcPct val="90000"/>
            </a:lnSpc>
            <a:spcBef>
              <a:spcPct val="0"/>
            </a:spcBef>
            <a:spcAft>
              <a:spcPct val="15000"/>
            </a:spcAft>
            <a:buChar char="•"/>
          </a:pPr>
          <a:r>
            <a:rPr lang="en-US" sz="2400" kern="1200" dirty="0"/>
            <a:t>Need to build your own governance process</a:t>
          </a:r>
          <a:endParaRPr lang="it-IT" sz="2400" kern="1200" dirty="0"/>
        </a:p>
      </dsp:txBody>
      <dsp:txXfrm>
        <a:off x="3655814" y="761037"/>
        <a:ext cx="3203971" cy="3520462"/>
      </dsp:txXfrm>
    </dsp:sp>
    <dsp:sp modelId="{C003F13B-45FD-40D4-9155-333316323D18}">
      <dsp:nvSpPr>
        <dsp:cNvPr id="0" name=""/>
        <dsp:cNvSpPr/>
      </dsp:nvSpPr>
      <dsp:spPr>
        <a:xfrm>
          <a:off x="7308342"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Apps</a:t>
          </a:r>
          <a:endParaRPr lang="it-IT" sz="2400" kern="1200" dirty="0"/>
        </a:p>
      </dsp:txBody>
      <dsp:txXfrm>
        <a:off x="7308342" y="69837"/>
        <a:ext cx="3203971" cy="691200"/>
      </dsp:txXfrm>
    </dsp:sp>
    <dsp:sp modelId="{6D4291AF-5424-41E8-8649-CBEC035B0A0F}">
      <dsp:nvSpPr>
        <dsp:cNvPr id="0" name=""/>
        <dsp:cNvSpPr/>
      </dsp:nvSpPr>
      <dsp:spPr>
        <a:xfrm>
          <a:off x="7308342"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It’s a serverless container solution with steroids</a:t>
          </a:r>
          <a:endParaRPr lang="it-IT" sz="2400" kern="1200" dirty="0"/>
        </a:p>
        <a:p>
          <a:pPr marL="228600" lvl="1" indent="-228600" algn="l" defTabSz="1066800">
            <a:lnSpc>
              <a:spcPct val="90000"/>
            </a:lnSpc>
            <a:spcBef>
              <a:spcPct val="0"/>
            </a:spcBef>
            <a:spcAft>
              <a:spcPct val="15000"/>
            </a:spcAft>
            <a:buChar char="•"/>
          </a:pPr>
          <a:r>
            <a:rPr lang="en-US" sz="2400" kern="1200" dirty="0"/>
            <a:t>It implements (but hides) many K8s features</a:t>
          </a:r>
          <a:endParaRPr lang="it-IT" sz="2400" kern="1200" dirty="0"/>
        </a:p>
        <a:p>
          <a:pPr marL="228600" lvl="1" indent="-228600" algn="l" defTabSz="1066800">
            <a:lnSpc>
              <a:spcPct val="90000"/>
            </a:lnSpc>
            <a:spcBef>
              <a:spcPct val="0"/>
            </a:spcBef>
            <a:spcAft>
              <a:spcPct val="15000"/>
            </a:spcAft>
            <a:buChar char="•"/>
          </a:pPr>
          <a:r>
            <a:rPr lang="en-US" sz="2400" kern="1200" dirty="0"/>
            <a:t>(with some constraints) Can replace K8s</a:t>
          </a:r>
          <a:endParaRPr lang="it-IT" sz="2400" kern="1200" dirty="0"/>
        </a:p>
      </dsp:txBody>
      <dsp:txXfrm>
        <a:off x="7308342" y="761037"/>
        <a:ext cx="3203971" cy="35204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14:48:02.9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0 703,'4'-6,"0"-1,1 1,0 0,0 0,0 1,1-1,0 1,0 0,0 1,0-1,8-3,14-7,41-15,-60 27,122-45,3 6,184-34,287-18,-554 88,1541-147,-385 125,2 31,815-15,-1644-1,388-16,-722 28,-1-2,0-2,61-15,-104 19,0 1,1 0,-1-1,0 1,0-1,0 0,0 0,0 0,0 0,-1 0,1 0,0 0,0-1,-1 1,1 0,-1-1,1 0,1-2,-3 4,0-1,0 1,0-1,-1 0,1 1,0-1,-1 1,1-1,0 1,-1-1,1 1,0 0,-1-1,1 1,-1-1,1 1,0 0,-1-1,1 1,-1 0,1 0,-1-1,-1 1,-30-10,-33 2,-1 3,0 2,-72 7,125-4,-294 16,-82 17,-1193 153,1 49,460-42,-582 84,1397-229,137-18,-230 9,18-38,639-9,48-10,109-3,95 2,94 3,88 6,1658 0,-1120 8,-772-2,-139-2,-131 0,-124 1,-124 1,-120 2,-102 1,-88 0,-194-1,-1277 17,653 72,879-44,-543 148,739-157,-210 59,216-67,-114 12,-83 18,294-52,16-2,41-2,97-9,92-8,110-20,96-19,86-16,78-16,163-23,1624-230,-1968 284,-111 9,16-11,-317 59,-24 7,-38 15,-524 176,-11-29,262-78,-1523 392,217-190,-6-109,1570-178,-327 42,351-41,-53 17,87-23,1 1,-1 0,1 0,0 1,0 0,0-1,0 2,0-1,-6 5,11-7,0-1,-1 1,1-1,0 1,-1 0,1-1,0 1,0-1,0 1,0-1,-1 1,1 0,0-1,0 1,0 0,0-1,0 1,0-1,0 1,0 0,1-1,-1 1,0-1,0 1,0 0,1-1,-1 1,0-1,1 1,-1-1,0 1,2 0,1 1,0 1,0-1,0 1,1-1,-1 0,1 0,0-1,7 3,34 9,80 12,207 20,159-2,146-8,130-11,94-8,3570-7,-3966-11,-20 1,-131 0,-241 1,163-7,-198-1,-38 8,1 0,-1 0,0 0,0 0,1 0,-1 0,0 0,0-1,1 1,-1 0,0 0,0 0,1-1,-1 1,0 0,0 0,0-1,0 1,1 0,-1 0,0-1,0 1,0 0,0 0,0-1,0 1,0 0,0-1,0 1,0 0,0-1,-12-10,-6 3,0 1,0 1,-1 0,0 2,-34-5,24 5,-518-55,-17 39,538 19,-2575-10,1527 15,1031-4,-717-19,-525-126,1045 113,-384-32,507 56,109 7,2 1,-1-1,0 0,1 0,-1-1,-8-2,15 4,-1-1,1 1,-1 0,1 0,0 0,-1-1,1 1,-1 0,1-1,0 1,-1 0,1-1,0 1,-1 0,1-1,0 1,0-1,0 1,-1 0,1-1,0 1,0-1,0 1,0-1,0 1,0-1,0 1,0-1,0 1,0-1,0 0,1 0,0-1,0 0,0 1,0-1,0 0,0 1,1 0,-1-1,1 1,-1 0,1-1,2 0,30-19,43-19,133-55,91-32,75-19,857-263,17 50,-1239 356,752-199,-3 48,-612 133,243-5,-371 26,-10-1,1 1,0 0,-1 1,1 0,-1 0,1 1,-1 1,20 6,-29-8,1 0,-1-1,0 1,0 0,1 0,-1 0,0 0,0 0,0 0,0 0,0 0,0 0,-1 1,1-1,0 0,0 1,-1-1,1 0,-1 1,1-1,-1 1,0-1,0 0,0 1,0 2,0-1,-1 0,1 0,-1 0,0 0,0 0,-1 0,1-1,-1 1,1 0,-1-1,0 1,-2 2,-4 3,0 0,0-1,0 0,-1-1,1 0,-16 8,-69 28,81-38,-414 147,-19-22,103-31,-1006 366,1293-442,-1028 391,899-354,57-20,-156 71,258-98,1 2,-31 20,45-26,1 0,-1 0,2 1,-1 0,1 0,0 1,-8 13,16-22,-4 7,-1 0,1 0,-1 0,0-1,-1 0,0 0,0 0,-1-1,0 0,0 0,0-1,-12 7,3-4,14-7,0-1,-1 1,1 0,0 0,1 0,-1 0,0 0,0 1,0-1,-2 3,13 1,23-3,179-6,-94 1,195-4,110 1,109 1,1722-3,-1893 4,-295 2,274-16,-328 16,1 0,-1 0,0-1,19-7,-29 10,0-1,0 1,1-1,-1 1,0-1,0 0,0 0,0 1,1-1,-1 0,0 0,-1 0,1 0,0 0,0-1,0 1,-1 0,1 0,0 0,-1-1,1 1,-1 0,0-1,1 1,-1 0,0-2,0 0,-1 1,1 0,-1-1,0 1,0 0,0 0,0-1,0 1,-1 0,1 0,0 0,-1 1,-2-4,-5-3,0 1,0-1,0 2,-20-12,-22-4,-1 2,-92-22,83 25,-128-37,-282-71,-93 13,-967-65,1473 172,40 3,-1 1,1 0,-1 1,1 1,-27 4,37 0,12 0,17 5,-19-9,77 26,2-3,0-3,96 11,260 7,-428-38,363 18,972 9,5-31,-814 1,-243 1,-180 1,109-3,-201 1,-27-2,-50-6,-83-6,80 11,-1026-53,-13 53,877 6,-1757 2,1898-3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6T09:34:40.6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753 4,'701'39,"-249"-7,810 61,-855-49,1607 142,-634-171,-506-19,-646 8,792 7,-1-41,-748 11,723-16,-674 66,16 1,57-32,-870-47,173 12,-857-31,930 57,-1208-17,0 41,117 0,1208-15,-556-2,3-33,-421-88,589 62,346 45,-188 4,338 12,8 0,20 1,44 0,806 58,-581-32,415 43,753 48,493-111,-1745-9,1240-62,0-63,-658 74,-1 78,-719-19,467 55,-365-39,88 15,-219-25,-42-12,-1 1,0-1,1 0,-1 0,0 0,1 0,-1 0,0 1,0-1,1 0,-1 0,0 1,0-1,0 0,1 0,-1 1,0-1,0 0,0 0,0 1,1-1,-1 0,0 1,0-1,0 0,0 1,0-1,0 0,0 1,0-1,0 0,0 1,0-1,0 0,0 1,0-1,-1 0,1 0,0 1,0-1,0 0,0 1,0-1,-1 0,1 0,0 1,0-1,-1 0,1 0,0 0,0 1,-1-1,1 0,0 0,0 0,-1 0,1 1,0-1,-1 0,1 0,-1 0,-13 6,0 0,0-1,-1 0,0-1,0-1,0 0,-17 0,1 2,-429 36,-17-29,426-11,-1501 5,-601 14,625 37,-105 4,-353 65,401-56,1581-70,-86-2,-1 3,-138 21,-170 25,184-27,177-12,27-1,25-1,51 2,0-3,105-4,-56-3,2301-35,-61-22,-695-12,599-14,-2035 86,993 9,-11 54,-127-7,74-61,-1092 5,-37 5,-31 3,-40 7,-139 20,-313 21,312-41,-274 27,-1150 98,1587-139,-1923 101,-465-105,1856-7,-575 1,578 27,-26 1,0-33,-503-8,-945 66,1978-46,-89 13,116-6,36-2,49 1,1704-49,1455-27,-2647 75,1572 21,-1581-4,1235 125,-954-66,-654-59,203 50,-329-60,84 5,-133-15,-434-5,269 6,-841 12,-512 3,-1850 74,1842-57,1410-33,-437 27,103-2,-56-1,41 0,-164-49,97-1,491 25,45 1,559 28,-282-9,1425 25,10-61,-365 1,1157 14,-849 83,-647-40,-916-40,0 5,124 24,-201-23,-36-8,0 0,1 0,-1 0,0 0,0 0,0 0,0 0,1 0,-1 0,0 0,0 0,0 0,0 0,1 0,-1 0,0 0,0 0,0 0,0 0,0 0,1 0,-1 0,0 0,0 1,0-1,0 0,0 0,0 0,1 0,-1 0,0 0,0 1,0-1,0 0,0 0,0 0,0 0,0 1,0-1,0 0,0 0,0 0,0 0,0 1,0-1,0 0,0 0,0 0,0 0,0 1,0-1,0 0,0 0,0 0,0 0,0 0,0 1,0-1,-1 0,1 0,0 0,0 0,-16 8,-27 2,-564 45,416-41,-1580 95,1237-78,-1170 37,-6-36,1529-30,-1060-3,5-60,-389-115,1014 103,498 60,-649-92,560 61,-45-8,198 44,-1 2,-93 3,169 3,0 2,0 1,29 7,15 2,1849 206,-1750-205,1632 99,-75-51,1587-53,-2344-57,-259 11,-409 25,919-72,-1187 81,50-14,-71 15,-1-1,1-1,-1 0,-1 0,1-1,-1 0,15-12,-4 2,40-22,-24 16,-37 21,1 1,0 0,0-1,-1 1,1-1,0 1,0-1,-1 1,1-1,-1 0,1 1,0-1,-1 0,1 1,-1-1,0 0,1 0,-1 1,1-1,-1-1,-12-4,-38 5,46 1,-168 16,-202 45,72-8,-409 9,-6-49,342-10,-3880 16,3191-34,-392-2,1306 17,-1069-34,880 10,-349 22,653 4,-1 1,-52 12,69-10,0 1,1 0,0 2,0 0,0 1,-19 14,-22 11,-1-3,-2-3,-122 39,159-58,-1-2,1-1,-1-1,0-1,0-1,-1-1,1-2,-28-2,97 4,-36-3,0 1,0 0,0 1,0-1,0 2,0-1,0 1,0 0,8 3,-4 0,28 15,0-3,1-1,53 13,192 29,399 29,294-68,745-27,1032 25,-925-120,-10-127,-721 116,-282 35,-203 15,1 38,-462 29,-151-3,0-1,-1 1,1 1,0-1,0 0,-1 0,1 1,-1-1,1 0,0 1,-1 0,1-1,-1 1,1 0,-1 0,1 0,1 2,-3-3,0 1,0 0,0-1,0 1,0 0,0-1,0 1,0 0,0-1,-1 1,1 0,0-1,0 1,-1 0,1-1,0 1,-1-1,1 1,0-1,-1 1,1 0,-1-1,1 0,-1 1,1-1,-1 1,0 0,-8 5,1-1,-1 1,0-1,-14 5,-57 16,-1-3,-133 19,178-36,-822 91,518-67,-1607 158,1520-151,-338 20,-288 23,3 35,732-79,-502-5,480-36,-965-27,254-55,63 3,813 77,-244-18,346 16,0-3,1-3,-112-38,143 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7T14:50:36.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534 295,'7'-2,"1"0,-1 0,1 0,15-1,5 1,297-37,1202-118,133 98,1 64,-1417-9,-195-2,-57 2,-35 1,-130-3,-112 2,-93 1,75 2,-1558 6,1568 4,239-7,-64 2,-201 32,292-29,-1 0,2 2,-1 2,-42 22,29-13,16-10,1-1,-1-1,-1-2,-40 7,-107 4,127-13,-311 12,176-10,110 0,68-6,1 0,-1 1,1-1,-1 0,1 0,-1 1,1-1,-1 1,1-1,0 1,-1 0,1-1,0 1,-1 0,1 0,0 0,0 0,-1 2,2-2,0 0,1 0,-1 0,0 0,1 0,0 0,-1 0,1 0,-1 0,1 0,0-1,0 1,0 0,-1 0,1-1,0 1,0 0,0-1,0 1,0-1,0 1,0-1,0 1,3-1,27 13,1-1,0-2,35 5,-26-5,217 45,400 32,828 88,-555-50,-700-90,-86-5,-141-29,0 0,-1 0,1 0,-1 0,1 1,-1 0,1-1,4 5,-8-6,0 0,0 1,0-1,0 0,0 1,0-1,0 1,0-1,0 0,0 1,0-1,0 0,0 1,0-1,0 0,0 1,0-1,-1 0,1 1,0-1,0 0,0 0,-1 1,1-1,0 0,0 0,-1 1,1-1,0 0,0 0,-1 1,1-1,0 0,-1 0,1 0,0 0,-1 0,1 0,0 0,-1 1,1-1,0 0,-1 0,1 0,0 0,-1 0,0-1,-19 5,-1 0,-23-1,-177 6,-101-5,-2161-6,793-3,1634 5,-56 1,104 1,14 1,24 2,0-1,45 0,-30-3,1358 14,-997-16,1405 0,-1521-8,-230 4,-1-3,103-28,90-46,-98 30,165-33,239 17,3 48,249 21,-910 2,-817-1,-93 0,835 2,-220 35,-289 31,-1-50,127-21,-94 1,606 0,18-1,1 1,-1 1,1 2,0 1,-48 12,67-12,0-1,0 2,0-1,1 1,-1 0,1 0,1 1,-1 0,1 0,-1 1,2-1,-1 1,-8 15,-1 6,0 1,-15 45,11-24,3-14,-2 0,-2 0,0-2,-31 37,49-69,-57 83,53-77,2 0,-1 1,2 0,-1 0,1 0,0 0,1 1,-2 13,4-20,-1 0,1 0,1-1,-1 1,0 0,1-1,-1 1,1-1,0 1,0 0,0-1,0 0,0 1,0-1,1 0,-1 1,1-1,0 0,0 0,0 0,0 0,0-1,0 1,4 2,1 0,1-1,0 1,1-1,-1-1,1 1,13 1,55 5,0-3,103-5,-88-2,776-38,319-136,-1054 152,176-8,135 23,-142 12,394-4,-668 0,0-2,-1-1,0-2,0 0,0-2,0-1,-1-1,-1-1,1-1,-2-2,43-27,-32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6FCA-56C8-45E3-AECF-148D46BAA0DA}" type="datetimeFigureOut">
              <a:rPr lang="it-IT" smtClean="0"/>
              <a:t>17/09/2024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A404D-FE34-4539-B996-9D7E21D20AB5}" type="slidenum">
              <a:rPr lang="it-IT" smtClean="0"/>
              <a:t>‹#›</a:t>
            </a:fld>
            <a:endParaRPr lang="it-IT"/>
          </a:p>
        </p:txBody>
      </p:sp>
    </p:spTree>
    <p:extLst>
      <p:ext uri="{BB962C8B-B14F-4D97-AF65-F5344CB8AC3E}">
        <p14:creationId xmlns:p14="http://schemas.microsoft.com/office/powerpoint/2010/main" val="259907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the file</a:t>
            </a:r>
          </a:p>
          <a:p>
            <a:r>
              <a:rPr lang="en-US" dirty="0"/>
              <a:t>I'm attaching a file and you read it. I want you to help me understanding the contents by summarizing it.</a:t>
            </a:r>
          </a:p>
          <a:p>
            <a:r>
              <a:rPr lang="en-US" dirty="0"/>
              <a:t>I want the result as {{style: bullets, sentences}}. If you ask me if use some bold/italic/underline styles to emphasize? I would say {{emphasis: yes , no}}.</a:t>
            </a:r>
          </a:p>
          <a:p>
            <a:r>
              <a:rPr lang="en-US" dirty="0"/>
              <a:t>Use {{language}} for the output.</a:t>
            </a:r>
          </a:p>
          <a:p>
            <a:r>
              <a:rPr lang="en-US" dirty="0"/>
              <a:t>Be {{</a:t>
            </a:r>
            <a:r>
              <a:rPr lang="en-US" dirty="0" err="1"/>
              <a:t>lenght</a:t>
            </a:r>
            <a:r>
              <a:rPr lang="en-US"/>
              <a:t>: short, wordy, verbose}}.</a:t>
            </a:r>
            <a:endParaRPr lang="it-IT" dirty="0"/>
          </a:p>
        </p:txBody>
      </p:sp>
      <p:sp>
        <p:nvSpPr>
          <p:cNvPr id="4" name="Slide Number Placeholder 3"/>
          <p:cNvSpPr>
            <a:spLocks noGrp="1"/>
          </p:cNvSpPr>
          <p:nvPr>
            <p:ph type="sldNum" sz="quarter" idx="5"/>
          </p:nvPr>
        </p:nvSpPr>
        <p:spPr/>
        <p:txBody>
          <a:bodyPr/>
          <a:lstStyle/>
          <a:p>
            <a:fld id="{A1BA404D-FE34-4539-B996-9D7E21D20AB5}" type="slidenum">
              <a:rPr lang="it-IT" smtClean="0"/>
              <a:t>17</a:t>
            </a:fld>
            <a:endParaRPr lang="it-IT"/>
          </a:p>
        </p:txBody>
      </p:sp>
    </p:spTree>
    <p:extLst>
      <p:ext uri="{BB962C8B-B14F-4D97-AF65-F5344CB8AC3E}">
        <p14:creationId xmlns:p14="http://schemas.microsoft.com/office/powerpoint/2010/main" val="415742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Budget – 5min</a:t>
            </a:r>
          </a:p>
          <a:p>
            <a:pPr marL="171450" indent="-171450">
              <a:buFontTx/>
              <a:buChar char="-"/>
            </a:pPr>
            <a:r>
              <a:rPr lang="it-IT" dirty="0"/>
              <a:t>How to read this quadrant and how’s made</a:t>
            </a:r>
          </a:p>
          <a:p>
            <a:pPr marL="171450" indent="-171450">
              <a:buFontTx/>
              <a:buChar char="-"/>
            </a:pPr>
            <a:r>
              <a:rPr lang="it-IT" dirty="0"/>
              <a:t>Information is accurate but personal</a:t>
            </a:r>
          </a:p>
          <a:p>
            <a:pPr marL="171450" indent="-171450">
              <a:buFontTx/>
              <a:buChar char="-"/>
            </a:pPr>
            <a:r>
              <a:rPr lang="it-IT" dirty="0"/>
              <a:t>Scale may depends on soft or hard limits of the platform</a:t>
            </a:r>
          </a:p>
          <a:p>
            <a:pPr marL="171450" indent="-171450">
              <a:buFontTx/>
              <a:buChar char="-"/>
            </a:pPr>
            <a:r>
              <a:rPr lang="it-IT" dirty="0"/>
              <a:t>Examples of soft and hard limits</a:t>
            </a:r>
          </a:p>
          <a:p>
            <a:pPr marL="171450" indent="-171450">
              <a:buFontTx/>
              <a:buChar char="-"/>
            </a:pPr>
            <a:r>
              <a:rPr lang="it-IT" dirty="0"/>
              <a:t>Ease of management can be the degree of interest we need to have to the underlying infrastructure</a:t>
            </a:r>
          </a:p>
          <a:p>
            <a:pPr marL="171450" indent="-171450">
              <a:buFontTx/>
              <a:buChar char="-"/>
            </a:pPr>
            <a:r>
              <a:rPr lang="en-US" dirty="0"/>
              <a:t>Or either the lock-in aspect</a:t>
            </a:r>
          </a:p>
          <a:p>
            <a:pPr marL="171450" indent="-171450">
              <a:buFontTx/>
              <a:buChar char="-"/>
            </a:pPr>
            <a:r>
              <a:rPr lang="en-US" dirty="0"/>
              <a:t>Or the industry-standard adherence</a:t>
            </a:r>
          </a:p>
        </p:txBody>
      </p:sp>
      <p:sp>
        <p:nvSpPr>
          <p:cNvPr id="4" name="Slide Number Placeholder 3"/>
          <p:cNvSpPr>
            <a:spLocks noGrp="1"/>
          </p:cNvSpPr>
          <p:nvPr>
            <p:ph type="sldNum" sz="quarter" idx="5"/>
          </p:nvPr>
        </p:nvSpPr>
        <p:spPr/>
        <p:txBody>
          <a:bodyPr/>
          <a:lstStyle/>
          <a:p>
            <a:fld id="{1D815160-3AAF-456F-AB5B-312D1F16E841}" type="slidenum">
              <a:rPr lang="en-US" smtClean="0"/>
              <a:t>19</a:t>
            </a:fld>
            <a:endParaRPr lang="en-US"/>
          </a:p>
        </p:txBody>
      </p:sp>
    </p:spTree>
    <p:extLst>
      <p:ext uri="{BB962C8B-B14F-4D97-AF65-F5344CB8AC3E}">
        <p14:creationId xmlns:p14="http://schemas.microsoft.com/office/powerpoint/2010/main" val="728499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Budget – 5min</a:t>
            </a:r>
          </a:p>
          <a:p>
            <a:pPr marL="171450" indent="-171450">
              <a:buFontTx/>
              <a:buChar char="-"/>
            </a:pPr>
            <a:r>
              <a:rPr lang="it-IT" dirty="0"/>
              <a:t>How to read this quadrant and how’s made</a:t>
            </a:r>
          </a:p>
          <a:p>
            <a:pPr marL="171450" indent="-171450">
              <a:buFontTx/>
              <a:buChar char="-"/>
            </a:pPr>
            <a:r>
              <a:rPr lang="it-IT" dirty="0"/>
              <a:t>Information is accurate but personal</a:t>
            </a:r>
          </a:p>
          <a:p>
            <a:pPr marL="171450" indent="-171450">
              <a:buFontTx/>
              <a:buChar char="-"/>
            </a:pPr>
            <a:r>
              <a:rPr lang="it-IT" dirty="0"/>
              <a:t>Scale may depends on soft or hard limits of the platform</a:t>
            </a:r>
          </a:p>
          <a:p>
            <a:pPr marL="171450" indent="-171450">
              <a:buFontTx/>
              <a:buChar char="-"/>
            </a:pPr>
            <a:r>
              <a:rPr lang="it-IT" dirty="0"/>
              <a:t>Examples of soft and hard limits</a:t>
            </a:r>
          </a:p>
          <a:p>
            <a:pPr marL="171450" indent="-171450">
              <a:buFontTx/>
              <a:buChar char="-"/>
            </a:pPr>
            <a:r>
              <a:rPr lang="it-IT" dirty="0"/>
              <a:t>Ease of management can be the degree of interest we need to have to the underlying infrastructure</a:t>
            </a:r>
          </a:p>
          <a:p>
            <a:pPr marL="171450" indent="-171450">
              <a:buFontTx/>
              <a:buChar char="-"/>
            </a:pPr>
            <a:r>
              <a:rPr lang="en-US" dirty="0"/>
              <a:t>Or either the lock-in aspect</a:t>
            </a:r>
          </a:p>
          <a:p>
            <a:pPr marL="171450" indent="-171450">
              <a:buFontTx/>
              <a:buChar char="-"/>
            </a:pPr>
            <a:r>
              <a:rPr lang="en-US" dirty="0"/>
              <a:t>Or the industry-standard adherence</a:t>
            </a:r>
          </a:p>
        </p:txBody>
      </p:sp>
      <p:sp>
        <p:nvSpPr>
          <p:cNvPr id="4" name="Slide Number Placeholder 3"/>
          <p:cNvSpPr>
            <a:spLocks noGrp="1"/>
          </p:cNvSpPr>
          <p:nvPr>
            <p:ph type="sldNum" sz="quarter" idx="5"/>
          </p:nvPr>
        </p:nvSpPr>
        <p:spPr/>
        <p:txBody>
          <a:bodyPr/>
          <a:lstStyle/>
          <a:p>
            <a:fld id="{1D815160-3AAF-456F-AB5B-312D1F16E841}" type="slidenum">
              <a:rPr lang="en-US" smtClean="0"/>
              <a:t>20</a:t>
            </a:fld>
            <a:endParaRPr lang="en-US"/>
          </a:p>
        </p:txBody>
      </p:sp>
    </p:spTree>
    <p:extLst>
      <p:ext uri="{BB962C8B-B14F-4D97-AF65-F5344CB8AC3E}">
        <p14:creationId xmlns:p14="http://schemas.microsoft.com/office/powerpoint/2010/main" val="232960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D1B5-2772-C3F3-B717-CEF5BF57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CAA6E49F-6C0F-3E7F-306D-24949F512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8BD0F182-4A65-0BBC-10B5-8245D4B35F03}"/>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96E2178C-8767-E7CE-C0A9-8DBE7BD2D0B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0A64886-4DED-B8DD-3DAB-DBA92062ABD2}"/>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60319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8C00-D71F-3DEA-C169-E5A9D96ED606}"/>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F317C44C-E276-83D7-91EE-71F10F7C4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32B8C0A-A64F-EBD8-18A9-3D551C69D49A}"/>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8F06AA16-3C08-DE75-05D5-DB089952E5A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CB15587-34E9-DE52-C208-2BC1B9DE2025}"/>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67134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1CDE91-8349-9EB9-91CC-1B74517ECA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EE81C0B-8FEB-E525-C74A-90E10E56C8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55CEFBC-C202-644F-53CF-8A6540C1AF09}"/>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F644A433-0BC1-21FD-F789-0E38C59145B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4B5F150-97C4-A32E-F82A-2BE058FE5D18}"/>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68320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4C54-5D10-1D2B-5E85-8C7C1160314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87EBDA-0226-0CBF-7578-104BEDED6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8BF077A-A9C7-65E0-EBA6-07754118E14D}"/>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8CEEB8BF-4253-F708-2AEE-7BDDDE7ABE7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5363FCF-640E-D217-3350-6AAFDB2F6981}"/>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12942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CC66-E27D-CB3C-39AD-E34912B65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73B92DE-A22A-4843-11F3-300A625E3A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B971C-12D4-0F4B-9BB7-CE2FF651E732}"/>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C458157F-2D8E-76C6-4598-DA80B562307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B01D6DA-675E-DF99-7ED6-35547342FAC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52227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9D51-EF4A-B0EB-BA98-528DF6171FE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0593916-0DA5-8704-AD67-8654D3A56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7F9D6DED-1AAD-9A2E-1522-3D420243B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33BD729-475E-FD94-0F93-C45DD3CEA86F}"/>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6" name="Footer Placeholder 5">
            <a:extLst>
              <a:ext uri="{FF2B5EF4-FFF2-40B4-BE49-F238E27FC236}">
                <a16:creationId xmlns:a16="http://schemas.microsoft.com/office/drawing/2014/main" id="{181AA937-4357-BEBE-ECFE-1C4AF4C570C7}"/>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61162A1D-329A-3602-2A4D-4D3B6DB683F3}"/>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44237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24A-EF32-D0C3-1DE2-CFAF2401117C}"/>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12BEC67C-DCFE-D07C-BC68-8F8ABDC38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BB432E-F441-88F3-9A8E-E057FF6703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B941060D-C34E-6E1F-2E85-93A81E463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9E69B-7B27-8F2C-D63C-2ECDBA9B2F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FA30CD9-DF76-B8C0-D39A-07EAA0353D49}"/>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8" name="Footer Placeholder 7">
            <a:extLst>
              <a:ext uri="{FF2B5EF4-FFF2-40B4-BE49-F238E27FC236}">
                <a16:creationId xmlns:a16="http://schemas.microsoft.com/office/drawing/2014/main" id="{4341407A-3B90-B438-1B8A-1AB5D3702593}"/>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55844BA0-A8F2-50F9-D799-21442014A0FC}"/>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76166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FF22-D1A1-0AA0-1E5F-9B3AFEEAACE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A0B2EA8-9DA8-3158-9A9F-0789531CDF8B}"/>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4" name="Footer Placeholder 3">
            <a:extLst>
              <a:ext uri="{FF2B5EF4-FFF2-40B4-BE49-F238E27FC236}">
                <a16:creationId xmlns:a16="http://schemas.microsoft.com/office/drawing/2014/main" id="{B022F2DA-E3B7-13E1-D46A-E0D5B020E71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4D0423B8-2D9D-A182-08F3-CA129592D4C6}"/>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45396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A442-E521-E1DE-278E-E8C0AEC0DA9F}"/>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3" name="Footer Placeholder 2">
            <a:extLst>
              <a:ext uri="{FF2B5EF4-FFF2-40B4-BE49-F238E27FC236}">
                <a16:creationId xmlns:a16="http://schemas.microsoft.com/office/drawing/2014/main" id="{46A7E3AF-4B22-80E8-8AED-5BDAF9D4FB06}"/>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AF1233A-E388-E0E4-E8FA-27D46F5048AA}"/>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3279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D973-D4CD-C0BA-5397-F7105595F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F305DB85-D818-EEB5-1E75-852122509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F10DF26-0689-C1D6-07C6-4DE75E7EC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B10A7-3F31-E8BF-D963-92C05876834F}"/>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6" name="Footer Placeholder 5">
            <a:extLst>
              <a:ext uri="{FF2B5EF4-FFF2-40B4-BE49-F238E27FC236}">
                <a16:creationId xmlns:a16="http://schemas.microsoft.com/office/drawing/2014/main" id="{E1D9BB49-F2E9-98A5-5504-094D91BF5AF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D9B0CC8-FF1F-A230-7AF0-F73C29E51C0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50784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E98D-73C3-AC4C-6880-893DC1FA2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38337FA-0B5F-94DA-40D2-68A56F7AA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A5C50159-2FE0-409B-48F6-32903950E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CA38D-D13F-EABD-1FDF-DDF256319F48}"/>
              </a:ext>
            </a:extLst>
          </p:cNvPr>
          <p:cNvSpPr>
            <a:spLocks noGrp="1"/>
          </p:cNvSpPr>
          <p:nvPr>
            <p:ph type="dt" sz="half" idx="10"/>
          </p:nvPr>
        </p:nvSpPr>
        <p:spPr/>
        <p:txBody>
          <a:bodyPr/>
          <a:lstStyle/>
          <a:p>
            <a:fld id="{365FBA53-B6F9-4094-B3AE-1CD255D13BFD}" type="datetimeFigureOut">
              <a:rPr lang="it-IT" smtClean="0"/>
              <a:t>17/09/2024</a:t>
            </a:fld>
            <a:endParaRPr lang="it-IT"/>
          </a:p>
        </p:txBody>
      </p:sp>
      <p:sp>
        <p:nvSpPr>
          <p:cNvPr id="6" name="Footer Placeholder 5">
            <a:extLst>
              <a:ext uri="{FF2B5EF4-FFF2-40B4-BE49-F238E27FC236}">
                <a16:creationId xmlns:a16="http://schemas.microsoft.com/office/drawing/2014/main" id="{28E9D610-800C-DD66-9C88-7A6862933F1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CB65630-3047-0DE7-D663-50A98FE4CF9E}"/>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8711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3D77129-205B-B817-C9CE-1DE232E2AC3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17" y="0"/>
            <a:ext cx="12204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B56A8943-0D7C-1AE4-2C10-61AA59A3B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8C5054E-6FEF-04D8-F2CA-A12771F40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9CF1CA5-56F5-8963-8A23-057AEBB20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5FBA53-B6F9-4094-B3AE-1CD255D13BFD}" type="datetimeFigureOut">
              <a:rPr lang="it-IT" smtClean="0"/>
              <a:t>17/09/2024</a:t>
            </a:fld>
            <a:endParaRPr lang="it-IT"/>
          </a:p>
        </p:txBody>
      </p:sp>
      <p:sp>
        <p:nvSpPr>
          <p:cNvPr id="5" name="Footer Placeholder 4">
            <a:extLst>
              <a:ext uri="{FF2B5EF4-FFF2-40B4-BE49-F238E27FC236}">
                <a16:creationId xmlns:a16="http://schemas.microsoft.com/office/drawing/2014/main" id="{7DB1EA7B-105C-970B-3CC5-9947566291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646EE79B-C99C-573A-34EB-6E3766AD0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ECB4A2-45E4-4481-BE7E-3642107CB44E}" type="slidenum">
              <a:rPr lang="it-IT" smtClean="0"/>
              <a:t>‹#›</a:t>
            </a:fld>
            <a:endParaRPr lang="it-IT"/>
          </a:p>
        </p:txBody>
      </p:sp>
    </p:spTree>
    <p:extLst>
      <p:ext uri="{BB962C8B-B14F-4D97-AF65-F5344CB8AC3E}">
        <p14:creationId xmlns:p14="http://schemas.microsoft.com/office/powerpoint/2010/main" val="347471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EF38-E68D-C67D-A3EF-FF3577F795BB}"/>
              </a:ext>
            </a:extLst>
          </p:cNvPr>
          <p:cNvSpPr>
            <a:spLocks noGrp="1"/>
          </p:cNvSpPr>
          <p:nvPr>
            <p:ph type="ctrTitle"/>
          </p:nvPr>
        </p:nvSpPr>
        <p:spPr>
          <a:xfrm>
            <a:off x="1233487" y="955675"/>
            <a:ext cx="9516638" cy="2509594"/>
          </a:xfrm>
        </p:spPr>
        <p:txBody>
          <a:bodyPr/>
          <a:lstStyle/>
          <a:p>
            <a:endParaRPr lang="it-IT" dirty="0"/>
          </a:p>
        </p:txBody>
      </p:sp>
      <p:pic>
        <p:nvPicPr>
          <p:cNvPr id="1026" name="Picture 2">
            <a:extLst>
              <a:ext uri="{FF2B5EF4-FFF2-40B4-BE49-F238E27FC236}">
                <a16:creationId xmlns:a16="http://schemas.microsoft.com/office/drawing/2014/main" id="{0975337F-A438-82C7-F0E5-E667523F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38320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ic design of a light bulb and various objects&#10;&#10;Description automatically generated">
            <a:extLst>
              <a:ext uri="{FF2B5EF4-FFF2-40B4-BE49-F238E27FC236}">
                <a16:creationId xmlns:a16="http://schemas.microsoft.com/office/drawing/2014/main" id="{06F1D2EA-55EC-C25B-791C-973D6C078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629399"/>
          </a:xfrm>
          <a:prstGeom prst="rect">
            <a:avLst/>
          </a:prstGeom>
        </p:spPr>
      </p:pic>
      <p:pic>
        <p:nvPicPr>
          <p:cNvPr id="11" name="Picture 10">
            <a:extLst>
              <a:ext uri="{FF2B5EF4-FFF2-40B4-BE49-F238E27FC236}">
                <a16:creationId xmlns:a16="http://schemas.microsoft.com/office/drawing/2014/main" id="{23D3FA4B-C2B2-B60C-81E7-01B76F6EF737}"/>
              </a:ext>
            </a:extLst>
          </p:cNvPr>
          <p:cNvPicPr>
            <a:picLocks noChangeAspect="1"/>
          </p:cNvPicPr>
          <p:nvPr/>
        </p:nvPicPr>
        <p:blipFill>
          <a:blip r:embed="rId3"/>
          <a:stretch>
            <a:fillRect/>
          </a:stretch>
        </p:blipFill>
        <p:spPr>
          <a:xfrm>
            <a:off x="0" y="6067086"/>
            <a:ext cx="12192000" cy="790913"/>
          </a:xfrm>
          <a:prstGeom prst="rect">
            <a:avLst/>
          </a:prstGeom>
        </p:spPr>
      </p:pic>
      <p:sp>
        <p:nvSpPr>
          <p:cNvPr id="13" name="Text Placeholder 12">
            <a:extLst>
              <a:ext uri="{FF2B5EF4-FFF2-40B4-BE49-F238E27FC236}">
                <a16:creationId xmlns:a16="http://schemas.microsoft.com/office/drawing/2014/main" id="{3C1E4CB4-D1BE-F694-DF30-84ED82C97EE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27100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9267-2EF1-FD29-453B-D6BC508604A7}"/>
              </a:ext>
            </a:extLst>
          </p:cNvPr>
          <p:cNvSpPr>
            <a:spLocks noGrp="1"/>
          </p:cNvSpPr>
          <p:nvPr>
            <p:ph type="title"/>
          </p:nvPr>
        </p:nvSpPr>
        <p:spPr>
          <a:xfrm>
            <a:off x="831850" y="1709739"/>
            <a:ext cx="10515600" cy="1015174"/>
          </a:xfrm>
        </p:spPr>
        <p:txBody>
          <a:bodyPr/>
          <a:lstStyle/>
          <a:p>
            <a:r>
              <a:rPr lang="it-IT" dirty="0"/>
              <a:t>Statement</a:t>
            </a:r>
          </a:p>
        </p:txBody>
      </p:sp>
      <p:sp>
        <p:nvSpPr>
          <p:cNvPr id="3" name="Text Placeholder 2">
            <a:extLst>
              <a:ext uri="{FF2B5EF4-FFF2-40B4-BE49-F238E27FC236}">
                <a16:creationId xmlns:a16="http://schemas.microsoft.com/office/drawing/2014/main" id="{AF9AB629-AFC3-53F7-87BE-31E7D059754D}"/>
              </a:ext>
            </a:extLst>
          </p:cNvPr>
          <p:cNvSpPr>
            <a:spLocks noGrp="1"/>
          </p:cNvSpPr>
          <p:nvPr>
            <p:ph type="body" idx="1"/>
          </p:nvPr>
        </p:nvSpPr>
        <p:spPr>
          <a:xfrm>
            <a:off x="831850" y="2724913"/>
            <a:ext cx="10515600" cy="3364737"/>
          </a:xfrm>
        </p:spPr>
        <p:txBody>
          <a:bodyPr/>
          <a:lstStyle/>
          <a:p>
            <a:r>
              <a:rPr lang="en-US" dirty="0"/>
              <a:t>With Generative AI, we shouldn't strain ourselves trying to figure out how to package and sell it as a product—this has been a common mistake over the past year and a half. Instead, we need to become its primary users as quickly and as widely as possible. The more we integrate it into our daily work—just like we use Excel, smartphones, or even a desk and a mouse—the more naturally the right ideas for new offers and products will emerge. These innovations may not necessarily revolve around AI itself, but without it, they might never come to life.</a:t>
            </a:r>
            <a:endParaRPr lang="it-IT" dirty="0"/>
          </a:p>
        </p:txBody>
      </p:sp>
    </p:spTree>
    <p:extLst>
      <p:ext uri="{BB962C8B-B14F-4D97-AF65-F5344CB8AC3E}">
        <p14:creationId xmlns:p14="http://schemas.microsoft.com/office/powerpoint/2010/main" val="30956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4E7-433B-DA69-733C-EF9BDA96C707}"/>
              </a:ext>
            </a:extLst>
          </p:cNvPr>
          <p:cNvSpPr>
            <a:spLocks noGrp="1"/>
          </p:cNvSpPr>
          <p:nvPr>
            <p:ph type="title"/>
          </p:nvPr>
        </p:nvSpPr>
        <p:spPr/>
        <p:txBody>
          <a:bodyPr/>
          <a:lstStyle/>
          <a:p>
            <a:r>
              <a:rPr lang="it-IT" dirty="0"/>
              <a:t>Proposal</a:t>
            </a:r>
          </a:p>
        </p:txBody>
      </p:sp>
      <p:sp>
        <p:nvSpPr>
          <p:cNvPr id="3" name="Text Placeholder 2">
            <a:extLst>
              <a:ext uri="{FF2B5EF4-FFF2-40B4-BE49-F238E27FC236}">
                <a16:creationId xmlns:a16="http://schemas.microsoft.com/office/drawing/2014/main" id="{4F653642-E30B-5F4F-5922-54D2AD075A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43318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enerato da DALL·E">
            <a:extLst>
              <a:ext uri="{FF2B5EF4-FFF2-40B4-BE49-F238E27FC236}">
                <a16:creationId xmlns:a16="http://schemas.microsoft.com/office/drawing/2014/main" id="{2AE83EB3-B5D0-2045-9EE1-3BB2A6631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663" b="1041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AA95E-5F9D-DA6C-CDAD-0A89154E5ED8}"/>
              </a:ext>
            </a:extLst>
          </p:cNvPr>
          <p:cNvSpPr>
            <a:spLocks noGrp="1"/>
          </p:cNvSpPr>
          <p:nvPr>
            <p:ph type="title"/>
          </p:nvPr>
        </p:nvSpPr>
        <p:spPr>
          <a:xfrm>
            <a:off x="8706927" y="743447"/>
            <a:ext cx="3445765" cy="3692028"/>
          </a:xfrm>
          <a:noFill/>
        </p:spPr>
        <p:txBody>
          <a:bodyPr vert="horz" lIns="91440" tIns="45720" rIns="91440" bIns="45720" rtlCol="0" anchor="b">
            <a:normAutofit/>
          </a:bodyPr>
          <a:lstStyle/>
          <a:p>
            <a:r>
              <a:rPr lang="en-US" sz="5200" dirty="0"/>
              <a:t>Empower</a:t>
            </a:r>
          </a:p>
        </p:txBody>
      </p:sp>
      <p:sp>
        <p:nvSpPr>
          <p:cNvPr id="3" name="Text Placeholder 2">
            <a:extLst>
              <a:ext uri="{FF2B5EF4-FFF2-40B4-BE49-F238E27FC236}">
                <a16:creationId xmlns:a16="http://schemas.microsoft.com/office/drawing/2014/main" id="{0DE1D609-B5D9-6662-F86E-A7EAD1D701C8}"/>
              </a:ext>
            </a:extLst>
          </p:cNvPr>
          <p:cNvSpPr>
            <a:spLocks noGrp="1"/>
          </p:cNvSpPr>
          <p:nvPr>
            <p:ph type="body" idx="1"/>
          </p:nvPr>
        </p:nvSpPr>
        <p:spPr>
          <a:xfrm>
            <a:off x="8706926" y="4562559"/>
            <a:ext cx="3445766" cy="1485319"/>
          </a:xfrm>
          <a:noFill/>
        </p:spPr>
        <p:txBody>
          <a:bodyPr vert="horz" lIns="91440" tIns="45720" rIns="91440" bIns="45720" rtlCol="0">
            <a:normAutofit/>
          </a:bodyPr>
          <a:lstStyle/>
          <a:p>
            <a:r>
              <a:rPr lang="en-US" sz="2000" dirty="0">
                <a:solidFill>
                  <a:schemeClr val="tx1"/>
                </a:solidFill>
              </a:rPr>
              <a:t>by democratize technology</a:t>
            </a:r>
          </a:p>
        </p:txBody>
      </p:sp>
    </p:spTree>
    <p:extLst>
      <p:ext uri="{BB962C8B-B14F-4D97-AF65-F5344CB8AC3E}">
        <p14:creationId xmlns:p14="http://schemas.microsoft.com/office/powerpoint/2010/main" val="271191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5BB8-624D-6194-8615-062D63A930B0}"/>
              </a:ext>
            </a:extLst>
          </p:cNvPr>
          <p:cNvSpPr>
            <a:spLocks noGrp="1"/>
          </p:cNvSpPr>
          <p:nvPr>
            <p:ph type="title"/>
          </p:nvPr>
        </p:nvSpPr>
        <p:spPr/>
        <p:txBody>
          <a:bodyPr/>
          <a:lstStyle/>
          <a:p>
            <a:r>
              <a:rPr lang="it-IT" dirty="0"/>
              <a:t>Let’s give GenAI to </a:t>
            </a:r>
            <a:r>
              <a:rPr lang="it-IT" b="1" dirty="0"/>
              <a:t>every</a:t>
            </a:r>
            <a:r>
              <a:rPr lang="it-IT" dirty="0"/>
              <a:t> colleague</a:t>
            </a:r>
          </a:p>
        </p:txBody>
      </p:sp>
      <p:sp>
        <p:nvSpPr>
          <p:cNvPr id="3" name="Content Placeholder 2">
            <a:extLst>
              <a:ext uri="{FF2B5EF4-FFF2-40B4-BE49-F238E27FC236}">
                <a16:creationId xmlns:a16="http://schemas.microsoft.com/office/drawing/2014/main" id="{981BAD9C-2693-D650-A630-586DD1016370}"/>
              </a:ext>
            </a:extLst>
          </p:cNvPr>
          <p:cNvSpPr>
            <a:spLocks noGrp="1"/>
          </p:cNvSpPr>
          <p:nvPr>
            <p:ph idx="1"/>
          </p:nvPr>
        </p:nvSpPr>
        <p:spPr/>
        <p:txBody>
          <a:bodyPr/>
          <a:lstStyle/>
          <a:p>
            <a:r>
              <a:rPr lang="it-IT" dirty="0"/>
              <a:t>Challenges</a:t>
            </a:r>
          </a:p>
          <a:p>
            <a:pPr lvl="1"/>
            <a:r>
              <a:rPr lang="it-IT" dirty="0"/>
              <a:t>Costs: </a:t>
            </a:r>
          </a:p>
          <a:p>
            <a:pPr lvl="2"/>
            <a:r>
              <a:rPr lang="it-IT" dirty="0"/>
              <a:t>current price point for a user/month for a GenAI tool is 10-40$/m</a:t>
            </a:r>
          </a:p>
          <a:p>
            <a:pPr lvl="1"/>
            <a:r>
              <a:rPr lang="it-IT" dirty="0"/>
              <a:t>Vendor lock-in:</a:t>
            </a:r>
          </a:p>
          <a:p>
            <a:pPr lvl="2"/>
            <a:r>
              <a:rPr lang="it-IT" dirty="0"/>
              <a:t>with this speed, who’s the market leader, 6 months from now?</a:t>
            </a:r>
          </a:p>
          <a:p>
            <a:pPr lvl="1"/>
            <a:r>
              <a:rPr lang="it-IT" dirty="0"/>
              <a:t>Security:</a:t>
            </a:r>
          </a:p>
          <a:p>
            <a:pPr lvl="2"/>
            <a:r>
              <a:rPr lang="it-IT" dirty="0"/>
              <a:t>does the paid solution provide 100% safety and privacy to our data?</a:t>
            </a:r>
          </a:p>
          <a:p>
            <a:pPr lvl="1"/>
            <a:r>
              <a:rPr lang="it-IT" dirty="0"/>
              <a:t>Control:</a:t>
            </a:r>
          </a:p>
          <a:p>
            <a:pPr lvl="2"/>
            <a:r>
              <a:rPr lang="it-IT" dirty="0"/>
              <a:t>can we shape the service features to both address results and evangelization?</a:t>
            </a:r>
          </a:p>
        </p:txBody>
      </p:sp>
    </p:spTree>
    <p:extLst>
      <p:ext uri="{BB962C8B-B14F-4D97-AF65-F5344CB8AC3E}">
        <p14:creationId xmlns:p14="http://schemas.microsoft.com/office/powerpoint/2010/main" val="35812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4E7-433B-DA69-733C-EF9BDA96C707}"/>
              </a:ext>
            </a:extLst>
          </p:cNvPr>
          <p:cNvSpPr>
            <a:spLocks noGrp="1"/>
          </p:cNvSpPr>
          <p:nvPr>
            <p:ph type="title"/>
          </p:nvPr>
        </p:nvSpPr>
        <p:spPr/>
        <p:txBody>
          <a:bodyPr/>
          <a:lstStyle/>
          <a:p>
            <a:r>
              <a:rPr lang="it-IT" dirty="0"/>
              <a:t>The tech part</a:t>
            </a:r>
          </a:p>
        </p:txBody>
      </p:sp>
      <p:sp>
        <p:nvSpPr>
          <p:cNvPr id="3" name="Text Placeholder 2">
            <a:extLst>
              <a:ext uri="{FF2B5EF4-FFF2-40B4-BE49-F238E27FC236}">
                <a16:creationId xmlns:a16="http://schemas.microsoft.com/office/drawing/2014/main" id="{4F653642-E30B-5F4F-5922-54D2AD075A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991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p:spTree>
    <p:extLst>
      <p:ext uri="{BB962C8B-B14F-4D97-AF65-F5344CB8AC3E}">
        <p14:creationId xmlns:p14="http://schemas.microsoft.com/office/powerpoint/2010/main" val="105601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532B-E3F1-3A90-4C25-AA783803AF12}"/>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B12D669D-4591-B3E1-DAA4-465317228F3B}"/>
              </a:ext>
            </a:extLst>
          </p:cNvPr>
          <p:cNvSpPr>
            <a:spLocks noGrp="1"/>
          </p:cNvSpPr>
          <p:nvPr>
            <p:ph type="body" idx="1"/>
          </p:nvPr>
        </p:nvSpPr>
        <p:spPr/>
        <p:txBody>
          <a:bodyPr/>
          <a:lstStyle/>
          <a:p>
            <a:r>
              <a:rPr lang="it-IT" dirty="0"/>
              <a:t>Basic generation, Prompt libraries, Settings, RAG, Models comparison</a:t>
            </a:r>
          </a:p>
        </p:txBody>
      </p:sp>
    </p:spTree>
    <p:extLst>
      <p:ext uri="{BB962C8B-B14F-4D97-AF65-F5344CB8AC3E}">
        <p14:creationId xmlns:p14="http://schemas.microsoft.com/office/powerpoint/2010/main" val="157412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729AB38-20DC-23EA-2D1B-F4D076C98A67}"/>
                  </a:ext>
                </a:extLst>
              </p14:cNvPr>
              <p14:cNvContentPartPr/>
              <p14:nvPr/>
            </p14:nvContentPartPr>
            <p14:xfrm>
              <a:off x="8522548" y="1939052"/>
              <a:ext cx="3539160" cy="876600"/>
            </p14:xfrm>
          </p:contentPart>
        </mc:Choice>
        <mc:Fallback>
          <p:pic>
            <p:nvPicPr>
              <p:cNvPr id="3" name="Ink 2">
                <a:extLst>
                  <a:ext uri="{FF2B5EF4-FFF2-40B4-BE49-F238E27FC236}">
                    <a16:creationId xmlns:a16="http://schemas.microsoft.com/office/drawing/2014/main" id="{3729AB38-20DC-23EA-2D1B-F4D076C98A67}"/>
                  </a:ext>
                </a:extLst>
              </p:cNvPr>
              <p:cNvPicPr/>
              <p:nvPr/>
            </p:nvPicPr>
            <p:blipFill>
              <a:blip r:embed="rId4"/>
              <a:stretch>
                <a:fillRect/>
              </a:stretch>
            </p:blipFill>
            <p:spPr>
              <a:xfrm>
                <a:off x="8468548" y="1831412"/>
                <a:ext cx="3646800" cy="1092240"/>
              </a:xfrm>
              <a:prstGeom prst="rect">
                <a:avLst/>
              </a:prstGeom>
            </p:spPr>
          </p:pic>
        </mc:Fallback>
      </mc:AlternateContent>
    </p:spTree>
    <p:extLst>
      <p:ext uri="{BB962C8B-B14F-4D97-AF65-F5344CB8AC3E}">
        <p14:creationId xmlns:p14="http://schemas.microsoft.com/office/powerpoint/2010/main" val="259112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68A-7C04-435F-83F4-FE4025434EF3}"/>
              </a:ext>
            </a:extLst>
          </p:cNvPr>
          <p:cNvSpPr>
            <a:spLocks noGrp="1"/>
          </p:cNvSpPr>
          <p:nvPr>
            <p:ph type="title"/>
          </p:nvPr>
        </p:nvSpPr>
        <p:spPr>
          <a:xfrm>
            <a:off x="587828" y="18256"/>
            <a:ext cx="9927771" cy="728194"/>
          </a:xfrm>
        </p:spPr>
        <p:txBody>
          <a:bodyPr/>
          <a:lstStyle/>
          <a:p>
            <a:r>
              <a:rPr lang="it-IT" dirty="0"/>
              <a:t>compute quadrant (2022)</a:t>
            </a:r>
            <a:endParaRPr lang="en-US" dirty="0"/>
          </a:p>
        </p:txBody>
      </p:sp>
      <p:graphicFrame>
        <p:nvGraphicFramePr>
          <p:cNvPr id="4" name="Content Placeholder 3">
            <a:extLst>
              <a:ext uri="{FF2B5EF4-FFF2-40B4-BE49-F238E27FC236}">
                <a16:creationId xmlns:a16="http://schemas.microsoft.com/office/drawing/2014/main" id="{3BBA40FC-6DCB-47D8-9AE8-B43B28F0FB3A}"/>
              </a:ext>
            </a:extLst>
          </p:cNvPr>
          <p:cNvGraphicFramePr>
            <a:graphicFrameLocks noGrp="1"/>
          </p:cNvGraphicFramePr>
          <p:nvPr>
            <p:ph idx="1"/>
            <p:extLst>
              <p:ext uri="{D42A27DB-BD31-4B8C-83A1-F6EECF244321}">
                <p14:modId xmlns:p14="http://schemas.microsoft.com/office/powerpoint/2010/main" val="3188142527"/>
              </p:ext>
            </p:extLst>
          </p:nvPr>
        </p:nvGraphicFramePr>
        <p:xfrm>
          <a:off x="1449529" y="1059795"/>
          <a:ext cx="8204367" cy="495458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41D2F1A-385F-C290-B75B-F8AB1DBFA3A8}"/>
              </a:ext>
            </a:extLst>
          </p:cNvPr>
          <p:cNvSpPr/>
          <p:nvPr/>
        </p:nvSpPr>
        <p:spPr>
          <a:xfrm>
            <a:off x="7657479" y="4424735"/>
            <a:ext cx="1922419"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Container Apps</a:t>
            </a:r>
          </a:p>
        </p:txBody>
      </p:sp>
      <p:sp>
        <p:nvSpPr>
          <p:cNvPr id="5" name="Oval 4">
            <a:extLst>
              <a:ext uri="{FF2B5EF4-FFF2-40B4-BE49-F238E27FC236}">
                <a16:creationId xmlns:a16="http://schemas.microsoft.com/office/drawing/2014/main" id="{0D9A8A00-1388-9425-3735-F213EE7428F9}"/>
              </a:ext>
            </a:extLst>
          </p:cNvPr>
          <p:cNvSpPr/>
          <p:nvPr/>
        </p:nvSpPr>
        <p:spPr>
          <a:xfrm>
            <a:off x="8571880" y="4805281"/>
            <a:ext cx="149290" cy="1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17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958615416"/>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0316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68A-7C04-435F-83F4-FE4025434EF3}"/>
              </a:ext>
            </a:extLst>
          </p:cNvPr>
          <p:cNvSpPr>
            <a:spLocks noGrp="1"/>
          </p:cNvSpPr>
          <p:nvPr>
            <p:ph type="title"/>
          </p:nvPr>
        </p:nvSpPr>
        <p:spPr>
          <a:xfrm>
            <a:off x="587828" y="18256"/>
            <a:ext cx="9927771" cy="728194"/>
          </a:xfrm>
        </p:spPr>
        <p:txBody>
          <a:bodyPr/>
          <a:lstStyle/>
          <a:p>
            <a:r>
              <a:rPr lang="it-IT" dirty="0"/>
              <a:t>compute quadrant (now)</a:t>
            </a:r>
            <a:endParaRPr lang="en-US" dirty="0"/>
          </a:p>
        </p:txBody>
      </p:sp>
      <p:graphicFrame>
        <p:nvGraphicFramePr>
          <p:cNvPr id="4" name="Content Placeholder 3">
            <a:extLst>
              <a:ext uri="{FF2B5EF4-FFF2-40B4-BE49-F238E27FC236}">
                <a16:creationId xmlns:a16="http://schemas.microsoft.com/office/drawing/2014/main" id="{3BBA40FC-6DCB-47D8-9AE8-B43B28F0FB3A}"/>
              </a:ext>
            </a:extLst>
          </p:cNvPr>
          <p:cNvGraphicFramePr>
            <a:graphicFrameLocks noGrp="1"/>
          </p:cNvGraphicFramePr>
          <p:nvPr>
            <p:ph idx="1"/>
          </p:nvPr>
        </p:nvGraphicFramePr>
        <p:xfrm>
          <a:off x="1449529" y="1059795"/>
          <a:ext cx="8204367" cy="495458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41D2F1A-385F-C290-B75B-F8AB1DBFA3A8}"/>
              </a:ext>
            </a:extLst>
          </p:cNvPr>
          <p:cNvSpPr/>
          <p:nvPr/>
        </p:nvSpPr>
        <p:spPr>
          <a:xfrm>
            <a:off x="8231910" y="1059795"/>
            <a:ext cx="1922419"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Container Apps</a:t>
            </a:r>
          </a:p>
        </p:txBody>
      </p:sp>
      <p:sp>
        <p:nvSpPr>
          <p:cNvPr id="5" name="Oval 4">
            <a:extLst>
              <a:ext uri="{FF2B5EF4-FFF2-40B4-BE49-F238E27FC236}">
                <a16:creationId xmlns:a16="http://schemas.microsoft.com/office/drawing/2014/main" id="{0D9A8A00-1388-9425-3735-F213EE7428F9}"/>
              </a:ext>
            </a:extLst>
          </p:cNvPr>
          <p:cNvSpPr/>
          <p:nvPr/>
        </p:nvSpPr>
        <p:spPr>
          <a:xfrm>
            <a:off x="9146311" y="1440341"/>
            <a:ext cx="149290" cy="1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8760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9AE-897D-7D6D-0830-11E6BB1E44EE}"/>
              </a:ext>
            </a:extLst>
          </p:cNvPr>
          <p:cNvSpPr>
            <a:spLocks noGrp="1"/>
          </p:cNvSpPr>
          <p:nvPr>
            <p:ph type="title"/>
          </p:nvPr>
        </p:nvSpPr>
        <p:spPr/>
        <p:txBody>
          <a:bodyPr/>
          <a:lstStyle/>
          <a:p>
            <a:r>
              <a:rPr lang="en-US" dirty="0"/>
              <a:t>From K8s to Azure Container Apps</a:t>
            </a:r>
            <a:endParaRPr lang="it-IT" dirty="0"/>
          </a:p>
        </p:txBody>
      </p:sp>
      <p:graphicFrame>
        <p:nvGraphicFramePr>
          <p:cNvPr id="4" name="Content Placeholder 3">
            <a:extLst>
              <a:ext uri="{FF2B5EF4-FFF2-40B4-BE49-F238E27FC236}">
                <a16:creationId xmlns:a16="http://schemas.microsoft.com/office/drawing/2014/main" id="{77F8FD66-8A9B-DB8C-88A6-B3A4C7168EE2}"/>
              </a:ext>
            </a:extLst>
          </p:cNvPr>
          <p:cNvGraphicFramePr>
            <a:graphicFrameLocks noGrp="1"/>
          </p:cNvGraphicFramePr>
          <p:nvPr>
            <p:ph idx="1"/>
            <p:extLst>
              <p:ext uri="{D42A27DB-BD31-4B8C-83A1-F6EECF244321}">
                <p14:modId xmlns:p14="http://schemas.microsoft.com/office/powerpoint/2010/main" val="787000863"/>
              </p:ext>
            </p:extLst>
          </p:nvPr>
        </p:nvGraphicFramePr>
        <p:xfrm>
          <a:off x="838200" y="156122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932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775E-FE25-2065-8937-A0856D10CDC5}"/>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4EBF6F43-A5FA-B527-2EA2-BDC3030F1757}"/>
              </a:ext>
            </a:extLst>
          </p:cNvPr>
          <p:cNvSpPr>
            <a:spLocks noGrp="1"/>
          </p:cNvSpPr>
          <p:nvPr>
            <p:ph type="body" idx="1"/>
          </p:nvPr>
        </p:nvSpPr>
        <p:spPr/>
        <p:txBody>
          <a:bodyPr/>
          <a:lstStyle/>
          <a:p>
            <a:r>
              <a:rPr lang="it-IT" dirty="0"/>
              <a:t>Container Apps</a:t>
            </a:r>
          </a:p>
        </p:txBody>
      </p:sp>
    </p:spTree>
    <p:extLst>
      <p:ext uri="{BB962C8B-B14F-4D97-AF65-F5344CB8AC3E}">
        <p14:creationId xmlns:p14="http://schemas.microsoft.com/office/powerpoint/2010/main" val="2185345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DD50-2068-036A-F404-8D3CCF899471}"/>
              </a:ext>
            </a:extLst>
          </p:cNvPr>
          <p:cNvSpPr>
            <a:spLocks noGrp="1"/>
          </p:cNvSpPr>
          <p:nvPr>
            <p:ph type="title"/>
          </p:nvPr>
        </p:nvSpPr>
        <p:spPr/>
        <p:txBody>
          <a:bodyPr/>
          <a:lstStyle/>
          <a:p>
            <a:r>
              <a:rPr lang="it-IT" dirty="0"/>
              <a:t>Familiar YAML</a:t>
            </a:r>
          </a:p>
        </p:txBody>
      </p:sp>
      <p:sp>
        <p:nvSpPr>
          <p:cNvPr id="3" name="Content Placeholder 2">
            <a:extLst>
              <a:ext uri="{FF2B5EF4-FFF2-40B4-BE49-F238E27FC236}">
                <a16:creationId xmlns:a16="http://schemas.microsoft.com/office/drawing/2014/main" id="{FDE1ECE3-DB71-9192-51B0-A8B55083EF23}"/>
              </a:ext>
            </a:extLst>
          </p:cNvPr>
          <p:cNvSpPr>
            <a:spLocks noGrp="1"/>
          </p:cNvSpPr>
          <p:nvPr>
            <p:ph idx="1"/>
          </p:nvPr>
        </p:nvSpPr>
        <p:spPr/>
        <p:txBody>
          <a:bodyPr/>
          <a:lstStyle/>
          <a:p>
            <a:r>
              <a:rPr lang="it-IT" dirty="0"/>
              <a:t>Can start from K8s YAML</a:t>
            </a:r>
          </a:p>
          <a:p>
            <a:r>
              <a:rPr lang="it-IT" dirty="0"/>
              <a:t>Name &amp; Image</a:t>
            </a:r>
          </a:p>
          <a:p>
            <a:r>
              <a:rPr lang="it-IT" dirty="0"/>
              <a:t>Resource limits</a:t>
            </a:r>
          </a:p>
          <a:p>
            <a:r>
              <a:rPr lang="it-IT" dirty="0"/>
              <a:t>Env variables</a:t>
            </a:r>
          </a:p>
          <a:p>
            <a:r>
              <a:rPr lang="it-IT" dirty="0"/>
              <a:t>Volume mounts</a:t>
            </a:r>
          </a:p>
        </p:txBody>
      </p:sp>
      <p:pic>
        <p:nvPicPr>
          <p:cNvPr id="5" name="Picture 4">
            <a:extLst>
              <a:ext uri="{FF2B5EF4-FFF2-40B4-BE49-F238E27FC236}">
                <a16:creationId xmlns:a16="http://schemas.microsoft.com/office/drawing/2014/main" id="{3404E79E-A487-9B8A-6FD5-5ACC45C40D3D}"/>
              </a:ext>
            </a:extLst>
          </p:cNvPr>
          <p:cNvPicPr>
            <a:picLocks noChangeAspect="1"/>
          </p:cNvPicPr>
          <p:nvPr/>
        </p:nvPicPr>
        <p:blipFill>
          <a:blip r:embed="rId2"/>
          <a:stretch>
            <a:fillRect/>
          </a:stretch>
        </p:blipFill>
        <p:spPr>
          <a:xfrm>
            <a:off x="5862805" y="895547"/>
            <a:ext cx="5820587" cy="4582164"/>
          </a:xfrm>
          <a:prstGeom prst="rect">
            <a:avLst/>
          </a:prstGeom>
        </p:spPr>
      </p:pic>
    </p:spTree>
    <p:extLst>
      <p:ext uri="{BB962C8B-B14F-4D97-AF65-F5344CB8AC3E}">
        <p14:creationId xmlns:p14="http://schemas.microsoft.com/office/powerpoint/2010/main" val="2985747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8FBC-1FAE-C543-81A6-DB53342D7CE6}"/>
              </a:ext>
            </a:extLst>
          </p:cNvPr>
          <p:cNvSpPr>
            <a:spLocks noGrp="1"/>
          </p:cNvSpPr>
          <p:nvPr>
            <p:ph type="title"/>
          </p:nvPr>
        </p:nvSpPr>
        <p:spPr/>
        <p:txBody>
          <a:bodyPr/>
          <a:lstStyle/>
          <a:p>
            <a:r>
              <a:rPr lang="it-IT" dirty="0"/>
              <a:t>Simplified experience</a:t>
            </a:r>
          </a:p>
        </p:txBody>
      </p:sp>
      <p:pic>
        <p:nvPicPr>
          <p:cNvPr id="5" name="Picture 4">
            <a:extLst>
              <a:ext uri="{FF2B5EF4-FFF2-40B4-BE49-F238E27FC236}">
                <a16:creationId xmlns:a16="http://schemas.microsoft.com/office/drawing/2014/main" id="{38D56FA9-CA61-4464-035B-6E0D7B5576BB}"/>
              </a:ext>
            </a:extLst>
          </p:cNvPr>
          <p:cNvPicPr>
            <a:picLocks noChangeAspect="1"/>
          </p:cNvPicPr>
          <p:nvPr/>
        </p:nvPicPr>
        <p:blipFill>
          <a:blip r:embed="rId2"/>
          <a:stretch>
            <a:fillRect/>
          </a:stretch>
        </p:blipFill>
        <p:spPr>
          <a:xfrm>
            <a:off x="914946" y="1503401"/>
            <a:ext cx="8969581" cy="4196105"/>
          </a:xfrm>
          <a:prstGeom prst="rect">
            <a:avLst/>
          </a:prstGeom>
        </p:spPr>
      </p:pic>
      <p:sp>
        <p:nvSpPr>
          <p:cNvPr id="3" name="Content Placeholder 2">
            <a:extLst>
              <a:ext uri="{FF2B5EF4-FFF2-40B4-BE49-F238E27FC236}">
                <a16:creationId xmlns:a16="http://schemas.microsoft.com/office/drawing/2014/main" id="{4C48A398-ED79-5851-D776-D198479F10D1}"/>
              </a:ext>
            </a:extLst>
          </p:cNvPr>
          <p:cNvSpPr>
            <a:spLocks noGrp="1"/>
          </p:cNvSpPr>
          <p:nvPr>
            <p:ph idx="1"/>
          </p:nvPr>
        </p:nvSpPr>
        <p:spPr>
          <a:xfrm>
            <a:off x="5618603" y="3601453"/>
            <a:ext cx="4093684" cy="2199874"/>
          </a:xfrm>
        </p:spPr>
        <p:txBody>
          <a:bodyPr/>
          <a:lstStyle/>
          <a:p>
            <a:r>
              <a:rPr lang="it-IT" dirty="0"/>
              <a:t>Secrets management</a:t>
            </a:r>
          </a:p>
          <a:p>
            <a:r>
              <a:rPr lang="it-IT" dirty="0"/>
              <a:t>Ingress configuration</a:t>
            </a:r>
          </a:p>
          <a:p>
            <a:r>
              <a:rPr lang="it-IT" dirty="0"/>
              <a:t>Volume mounting</a:t>
            </a:r>
          </a:p>
        </p:txBody>
      </p:sp>
    </p:spTree>
    <p:extLst>
      <p:ext uri="{BB962C8B-B14F-4D97-AF65-F5344CB8AC3E}">
        <p14:creationId xmlns:p14="http://schemas.microsoft.com/office/powerpoint/2010/main" val="3457814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EECAA7E-E057-A7DF-15C6-B38216FD78AB}"/>
                  </a:ext>
                </a:extLst>
              </p14:cNvPr>
              <p14:cNvContentPartPr/>
              <p14:nvPr/>
            </p14:nvContentPartPr>
            <p14:xfrm>
              <a:off x="2912691" y="4195692"/>
              <a:ext cx="5434560" cy="949680"/>
            </p14:xfrm>
          </p:contentPart>
        </mc:Choice>
        <mc:Fallback xmlns="">
          <p:pic>
            <p:nvPicPr>
              <p:cNvPr id="3" name="Ink 2">
                <a:extLst>
                  <a:ext uri="{FF2B5EF4-FFF2-40B4-BE49-F238E27FC236}">
                    <a16:creationId xmlns:a16="http://schemas.microsoft.com/office/drawing/2014/main" id="{FEECAA7E-E057-A7DF-15C6-B38216FD78AB}"/>
                  </a:ext>
                </a:extLst>
              </p:cNvPr>
              <p:cNvPicPr/>
              <p:nvPr/>
            </p:nvPicPr>
            <p:blipFill>
              <a:blip r:embed="rId4"/>
              <a:stretch>
                <a:fillRect/>
              </a:stretch>
            </p:blipFill>
            <p:spPr>
              <a:xfrm>
                <a:off x="2859051" y="4088052"/>
                <a:ext cx="5542200" cy="1165320"/>
              </a:xfrm>
              <a:prstGeom prst="rect">
                <a:avLst/>
              </a:prstGeom>
            </p:spPr>
          </p:pic>
        </mc:Fallback>
      </mc:AlternateContent>
    </p:spTree>
    <p:extLst>
      <p:ext uri="{BB962C8B-B14F-4D97-AF65-F5344CB8AC3E}">
        <p14:creationId xmlns:p14="http://schemas.microsoft.com/office/powerpoint/2010/main" val="161532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8D3B-A8C7-8517-57C9-C70F6A4F3ED7}"/>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CFE1EF9F-040C-C46F-9BB8-ABE0CAE01B51}"/>
              </a:ext>
            </a:extLst>
          </p:cNvPr>
          <p:cNvSpPr>
            <a:spLocks noGrp="1"/>
          </p:cNvSpPr>
          <p:nvPr>
            <p:ph type="body" idx="1"/>
          </p:nvPr>
        </p:nvSpPr>
        <p:spPr/>
        <p:txBody>
          <a:bodyPr/>
          <a:lstStyle/>
          <a:p>
            <a:r>
              <a:rPr lang="it-IT" dirty="0"/>
              <a:t>Azure OpenAI experience</a:t>
            </a:r>
          </a:p>
        </p:txBody>
      </p:sp>
    </p:spTree>
    <p:extLst>
      <p:ext uri="{BB962C8B-B14F-4D97-AF65-F5344CB8AC3E}">
        <p14:creationId xmlns:p14="http://schemas.microsoft.com/office/powerpoint/2010/main" val="10163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A10C0CB-0BDF-EEBD-8DC0-EDA7F71F1E15}"/>
                  </a:ext>
                </a:extLst>
              </p14:cNvPr>
              <p14:cNvContentPartPr/>
              <p14:nvPr/>
            </p14:nvContentPartPr>
            <p14:xfrm>
              <a:off x="195028" y="4676852"/>
              <a:ext cx="2531520" cy="532080"/>
            </p14:xfrm>
          </p:contentPart>
        </mc:Choice>
        <mc:Fallback>
          <p:pic>
            <p:nvPicPr>
              <p:cNvPr id="3" name="Ink 2">
                <a:extLst>
                  <a:ext uri="{FF2B5EF4-FFF2-40B4-BE49-F238E27FC236}">
                    <a16:creationId xmlns:a16="http://schemas.microsoft.com/office/drawing/2014/main" id="{0A10C0CB-0BDF-EEBD-8DC0-EDA7F71F1E15}"/>
                  </a:ext>
                </a:extLst>
              </p:cNvPr>
              <p:cNvPicPr/>
              <p:nvPr/>
            </p:nvPicPr>
            <p:blipFill>
              <a:blip r:embed="rId4"/>
              <a:stretch>
                <a:fillRect/>
              </a:stretch>
            </p:blipFill>
            <p:spPr>
              <a:xfrm>
                <a:off x="141388" y="4569212"/>
                <a:ext cx="2639160" cy="747720"/>
              </a:xfrm>
              <a:prstGeom prst="rect">
                <a:avLst/>
              </a:prstGeom>
            </p:spPr>
          </p:pic>
        </mc:Fallback>
      </mc:AlternateContent>
    </p:spTree>
    <p:extLst>
      <p:ext uri="{BB962C8B-B14F-4D97-AF65-F5344CB8AC3E}">
        <p14:creationId xmlns:p14="http://schemas.microsoft.com/office/powerpoint/2010/main" val="1742528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076C-8D91-7A60-E38D-FC2B9F927D65}"/>
              </a:ext>
            </a:extLst>
          </p:cNvPr>
          <p:cNvSpPr>
            <a:spLocks noGrp="1"/>
          </p:cNvSpPr>
          <p:nvPr>
            <p:ph type="title"/>
          </p:nvPr>
        </p:nvSpPr>
        <p:spPr/>
        <p:txBody>
          <a:bodyPr/>
          <a:lstStyle/>
          <a:p>
            <a:r>
              <a:rPr lang="it-IT" dirty="0"/>
              <a:t>Takeaways</a:t>
            </a:r>
          </a:p>
        </p:txBody>
      </p:sp>
      <p:sp>
        <p:nvSpPr>
          <p:cNvPr id="3" name="Content Placeholder 2">
            <a:extLst>
              <a:ext uri="{FF2B5EF4-FFF2-40B4-BE49-F238E27FC236}">
                <a16:creationId xmlns:a16="http://schemas.microsoft.com/office/drawing/2014/main" id="{5EC40907-13FE-3E21-B5BD-C3CEFFAE52EF}"/>
              </a:ext>
            </a:extLst>
          </p:cNvPr>
          <p:cNvSpPr>
            <a:spLocks noGrp="1"/>
          </p:cNvSpPr>
          <p:nvPr>
            <p:ph idx="1"/>
          </p:nvPr>
        </p:nvSpPr>
        <p:spPr/>
        <p:txBody>
          <a:bodyPr/>
          <a:lstStyle/>
          <a:p>
            <a:r>
              <a:rPr lang="it-IT" dirty="0"/>
              <a:t>«AI at Work» should be the mantra</a:t>
            </a:r>
          </a:p>
          <a:p>
            <a:r>
              <a:rPr lang="it-IT" dirty="0"/>
              <a:t>Start giving instruments, then teach them</a:t>
            </a:r>
          </a:p>
          <a:p>
            <a:r>
              <a:rPr lang="it-IT" dirty="0"/>
              <a:t>Work to align your offering to the market</a:t>
            </a:r>
          </a:p>
          <a:p>
            <a:endParaRPr lang="it-IT" dirty="0"/>
          </a:p>
          <a:p>
            <a:r>
              <a:rPr lang="it-IT"/>
              <a:t>(nice to have) </a:t>
            </a:r>
            <a:r>
              <a:rPr lang="it-IT" dirty="0"/>
              <a:t>Choose appropriate technologies to reduce your governance around it</a:t>
            </a:r>
          </a:p>
        </p:txBody>
      </p:sp>
    </p:spTree>
    <p:extLst>
      <p:ext uri="{BB962C8B-B14F-4D97-AF65-F5344CB8AC3E}">
        <p14:creationId xmlns:p14="http://schemas.microsoft.com/office/powerpoint/2010/main" val="38024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EF38-E68D-C67D-A3EF-FF3577F795BB}"/>
              </a:ext>
            </a:extLst>
          </p:cNvPr>
          <p:cNvSpPr>
            <a:spLocks noGrp="1"/>
          </p:cNvSpPr>
          <p:nvPr>
            <p:ph type="ctrTitle"/>
          </p:nvPr>
        </p:nvSpPr>
        <p:spPr>
          <a:xfrm>
            <a:off x="1233487" y="955675"/>
            <a:ext cx="9516638" cy="2509594"/>
          </a:xfrm>
        </p:spPr>
        <p:txBody>
          <a:bodyPr/>
          <a:lstStyle/>
          <a:p>
            <a:endParaRPr lang="it-IT" dirty="0"/>
          </a:p>
        </p:txBody>
      </p:sp>
      <p:pic>
        <p:nvPicPr>
          <p:cNvPr id="1026" name="Picture 2">
            <a:extLst>
              <a:ext uri="{FF2B5EF4-FFF2-40B4-BE49-F238E27FC236}">
                <a16:creationId xmlns:a16="http://schemas.microsoft.com/office/drawing/2014/main" id="{0975337F-A438-82C7-F0E5-E667523F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102710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7042B9EF-ACE1-779A-2B0E-60D711C35682}"/>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AAB1540-83D4-E1F1-8DB4-F7A41D9C4572}"/>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0E26942-9476-6A19-6A79-BEF50674300E}"/>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Tree>
    <p:extLst>
      <p:ext uri="{BB962C8B-B14F-4D97-AF65-F5344CB8AC3E}">
        <p14:creationId xmlns:p14="http://schemas.microsoft.com/office/powerpoint/2010/main" val="3344078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B014C13-2917-6F3D-D2A9-E29370531E8D}"/>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503767C-89FA-7A24-5E16-6DD3C0E862D5}"/>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430B3E6-F69B-F29E-1056-2FD71C985D21}"/>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
        <p:nvSpPr>
          <p:cNvPr id="22" name="Rectangle 21">
            <a:extLst>
              <a:ext uri="{FF2B5EF4-FFF2-40B4-BE49-F238E27FC236}">
                <a16:creationId xmlns:a16="http://schemas.microsoft.com/office/drawing/2014/main" id="{1F3A3A5A-B087-0470-CE9D-108E22FE5705}"/>
              </a:ext>
            </a:extLst>
          </p:cNvPr>
          <p:cNvSpPr/>
          <p:nvPr/>
        </p:nvSpPr>
        <p:spPr>
          <a:xfrm>
            <a:off x="10101262" y="1073003"/>
            <a:ext cx="1752895" cy="28804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GenAI (2022-)</a:t>
            </a:r>
          </a:p>
        </p:txBody>
      </p:sp>
    </p:spTree>
    <p:extLst>
      <p:ext uri="{BB962C8B-B14F-4D97-AF65-F5344CB8AC3E}">
        <p14:creationId xmlns:p14="http://schemas.microsoft.com/office/powerpoint/2010/main" val="338467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187996045"/>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a:extLst>
              <a:ext uri="{FF2B5EF4-FFF2-40B4-BE49-F238E27FC236}">
                <a16:creationId xmlns:a16="http://schemas.microsoft.com/office/drawing/2014/main" id="{13D2BCBE-454D-6C81-5356-4DFA7FEBCD4B}"/>
              </a:ext>
            </a:extLst>
          </p:cNvPr>
          <p:cNvCxnSpPr/>
          <p:nvPr/>
        </p:nvCxnSpPr>
        <p:spPr>
          <a:xfrm>
            <a:off x="5772443" y="1175411"/>
            <a:ext cx="1992904" cy="0"/>
          </a:xfrm>
          <a:prstGeom prst="straightConnector1">
            <a:avLst/>
          </a:prstGeom>
          <a:ln w="381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98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E622D-B7BC-A462-9E91-980C0F1A2DA6}"/>
              </a:ext>
            </a:extLst>
          </p:cNvPr>
          <p:cNvPicPr>
            <a:picLocks noChangeAspect="1"/>
          </p:cNvPicPr>
          <p:nvPr/>
        </p:nvPicPr>
        <p:blipFill>
          <a:blip r:embed="rId2"/>
          <a:stretch>
            <a:fillRect/>
          </a:stretch>
        </p:blipFill>
        <p:spPr>
          <a:xfrm>
            <a:off x="318317" y="1147497"/>
            <a:ext cx="5572903" cy="3896269"/>
          </a:xfrm>
          <a:prstGeom prst="rect">
            <a:avLst/>
          </a:prstGeom>
        </p:spPr>
      </p:pic>
      <p:pic>
        <p:nvPicPr>
          <p:cNvPr id="7" name="Picture 6">
            <a:extLst>
              <a:ext uri="{FF2B5EF4-FFF2-40B4-BE49-F238E27FC236}">
                <a16:creationId xmlns:a16="http://schemas.microsoft.com/office/drawing/2014/main" id="{61F02645-90EC-C9BC-0113-80872C024352}"/>
              </a:ext>
            </a:extLst>
          </p:cNvPr>
          <p:cNvPicPr>
            <a:picLocks noChangeAspect="1"/>
          </p:cNvPicPr>
          <p:nvPr/>
        </p:nvPicPr>
        <p:blipFill>
          <a:blip r:embed="rId3"/>
          <a:stretch>
            <a:fillRect/>
          </a:stretch>
        </p:blipFill>
        <p:spPr>
          <a:xfrm>
            <a:off x="3257273" y="356911"/>
            <a:ext cx="3962953" cy="3953427"/>
          </a:xfrm>
          <a:prstGeom prst="rect">
            <a:avLst/>
          </a:prstGeom>
        </p:spPr>
      </p:pic>
      <p:pic>
        <p:nvPicPr>
          <p:cNvPr id="9" name="Picture 8">
            <a:extLst>
              <a:ext uri="{FF2B5EF4-FFF2-40B4-BE49-F238E27FC236}">
                <a16:creationId xmlns:a16="http://schemas.microsoft.com/office/drawing/2014/main" id="{0F6D9231-9EA4-29D8-A6DE-6D990386F08E}"/>
              </a:ext>
            </a:extLst>
          </p:cNvPr>
          <p:cNvPicPr>
            <a:picLocks noChangeAspect="1"/>
          </p:cNvPicPr>
          <p:nvPr/>
        </p:nvPicPr>
        <p:blipFill>
          <a:blip r:embed="rId4"/>
          <a:stretch>
            <a:fillRect/>
          </a:stretch>
        </p:blipFill>
        <p:spPr>
          <a:xfrm>
            <a:off x="4604855" y="1052234"/>
            <a:ext cx="6906589" cy="3991532"/>
          </a:xfrm>
          <a:prstGeom prst="rect">
            <a:avLst/>
          </a:prstGeom>
        </p:spPr>
      </p:pic>
      <p:pic>
        <p:nvPicPr>
          <p:cNvPr id="11" name="Picture 10">
            <a:extLst>
              <a:ext uri="{FF2B5EF4-FFF2-40B4-BE49-F238E27FC236}">
                <a16:creationId xmlns:a16="http://schemas.microsoft.com/office/drawing/2014/main" id="{5378FA6F-27E6-EECF-4D38-A01C2547FC9C}"/>
              </a:ext>
            </a:extLst>
          </p:cNvPr>
          <p:cNvPicPr>
            <a:picLocks noChangeAspect="1"/>
          </p:cNvPicPr>
          <p:nvPr/>
        </p:nvPicPr>
        <p:blipFill>
          <a:blip r:embed="rId5"/>
          <a:stretch>
            <a:fillRect/>
          </a:stretch>
        </p:blipFill>
        <p:spPr>
          <a:xfrm>
            <a:off x="2576021" y="1404655"/>
            <a:ext cx="7039957" cy="4048690"/>
          </a:xfrm>
          <a:prstGeom prst="rect">
            <a:avLst/>
          </a:prstGeom>
        </p:spPr>
      </p:pic>
    </p:spTree>
    <p:extLst>
      <p:ext uri="{BB962C8B-B14F-4D97-AF65-F5344CB8AC3E}">
        <p14:creationId xmlns:p14="http://schemas.microsoft.com/office/powerpoint/2010/main" val="13982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2720155727"/>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1F7C735-E240-6D5A-DC94-662E67151674}"/>
              </a:ext>
            </a:extLst>
          </p:cNvPr>
          <p:cNvSpPr/>
          <p:nvPr/>
        </p:nvSpPr>
        <p:spPr>
          <a:xfrm>
            <a:off x="838200" y="4042353"/>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Cloud Computing (2006-2015) ~ 10 years</a:t>
            </a:r>
          </a:p>
        </p:txBody>
      </p:sp>
      <p:sp>
        <p:nvSpPr>
          <p:cNvPr id="6" name="Rectangle 5">
            <a:extLst>
              <a:ext uri="{FF2B5EF4-FFF2-40B4-BE49-F238E27FC236}">
                <a16:creationId xmlns:a16="http://schemas.microsoft.com/office/drawing/2014/main" id="{6E5430C1-F512-7845-067D-352E871930A3}"/>
              </a:ext>
            </a:extLst>
          </p:cNvPr>
          <p:cNvSpPr/>
          <p:nvPr/>
        </p:nvSpPr>
        <p:spPr>
          <a:xfrm>
            <a:off x="838200" y="3581010"/>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Smartphones (2007-2015) ~ 9 years</a:t>
            </a:r>
          </a:p>
        </p:txBody>
      </p:sp>
      <p:sp>
        <p:nvSpPr>
          <p:cNvPr id="7" name="Rectangle 6">
            <a:extLst>
              <a:ext uri="{FF2B5EF4-FFF2-40B4-BE49-F238E27FC236}">
                <a16:creationId xmlns:a16="http://schemas.microsoft.com/office/drawing/2014/main" id="{A8765F2A-55F3-0390-E9BC-90008B4A3117}"/>
              </a:ext>
            </a:extLst>
          </p:cNvPr>
          <p:cNvSpPr/>
          <p:nvPr/>
        </p:nvSpPr>
        <p:spPr>
          <a:xfrm>
            <a:off x="838201" y="4503695"/>
            <a:ext cx="5983224" cy="3264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GenAI (2022-2024) ~ 2 years</a:t>
            </a:r>
          </a:p>
        </p:txBody>
      </p:sp>
      <p:sp>
        <p:nvSpPr>
          <p:cNvPr id="8" name="Rectangle 7">
            <a:extLst>
              <a:ext uri="{FF2B5EF4-FFF2-40B4-BE49-F238E27FC236}">
                <a16:creationId xmlns:a16="http://schemas.microsoft.com/office/drawing/2014/main" id="{BF55CB74-C089-04AF-8D78-D786D58A6A8F}"/>
              </a:ext>
            </a:extLst>
          </p:cNvPr>
          <p:cNvSpPr/>
          <p:nvPr/>
        </p:nvSpPr>
        <p:spPr>
          <a:xfrm>
            <a:off x="6821423" y="4969918"/>
            <a:ext cx="4418663" cy="32640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t-IT" i="1" dirty="0"/>
              <a:t>2025-2026?</a:t>
            </a:r>
          </a:p>
        </p:txBody>
      </p:sp>
      <p:cxnSp>
        <p:nvCxnSpPr>
          <p:cNvPr id="10" name="Straight Connector 9">
            <a:extLst>
              <a:ext uri="{FF2B5EF4-FFF2-40B4-BE49-F238E27FC236}">
                <a16:creationId xmlns:a16="http://schemas.microsoft.com/office/drawing/2014/main" id="{655A52C0-7D19-8F43-2693-93D41CDC4294}"/>
              </a:ext>
            </a:extLst>
          </p:cNvPr>
          <p:cNvCxnSpPr>
            <a:cxnSpLocks/>
          </p:cNvCxnSpPr>
          <p:nvPr/>
        </p:nvCxnSpPr>
        <p:spPr>
          <a:xfrm flipV="1">
            <a:off x="6821425" y="1457430"/>
            <a:ext cx="0" cy="337267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6B26E1D-A106-4F57-6C90-FEC9991428C1}"/>
              </a:ext>
            </a:extLst>
          </p:cNvPr>
          <p:cNvSpPr/>
          <p:nvPr/>
        </p:nvSpPr>
        <p:spPr>
          <a:xfrm>
            <a:off x="6821424" y="3588092"/>
            <a:ext cx="4532376"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2012</a:t>
            </a:r>
          </a:p>
        </p:txBody>
      </p:sp>
      <p:sp>
        <p:nvSpPr>
          <p:cNvPr id="12" name="Rectangle 11">
            <a:extLst>
              <a:ext uri="{FF2B5EF4-FFF2-40B4-BE49-F238E27FC236}">
                <a16:creationId xmlns:a16="http://schemas.microsoft.com/office/drawing/2014/main" id="{BA829E2E-53C7-2D45-F9B4-67EF219DCB91}"/>
              </a:ext>
            </a:extLst>
          </p:cNvPr>
          <p:cNvSpPr/>
          <p:nvPr/>
        </p:nvSpPr>
        <p:spPr>
          <a:xfrm>
            <a:off x="6821423" y="4053931"/>
            <a:ext cx="4532375"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2013</a:t>
            </a:r>
          </a:p>
        </p:txBody>
      </p:sp>
    </p:spTree>
    <p:extLst>
      <p:ext uri="{BB962C8B-B14F-4D97-AF65-F5344CB8AC3E}">
        <p14:creationId xmlns:p14="http://schemas.microsoft.com/office/powerpoint/2010/main" val="313526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a:t>
            </a:r>
            <a:r>
              <a:rPr lang="en-US" sz="6000" strike="sngStrike" dirty="0">
                <a:solidFill>
                  <a:srgbClr val="374151"/>
                </a:solidFill>
                <a:latin typeface="Inter"/>
              </a:rPr>
              <a:t>The Ring</a:t>
            </a:r>
            <a:r>
              <a:rPr lang="en-US" sz="6000" dirty="0">
                <a:solidFill>
                  <a:srgbClr val="374151"/>
                </a:solidFill>
                <a:latin typeface="Inter"/>
              </a:rPr>
              <a:t> AI grants the bearer a power that is proportional to the one they already have”</a:t>
            </a:r>
          </a:p>
          <a:p>
            <a:pPr algn="r"/>
            <a:r>
              <a:rPr lang="en-US" sz="2800" strike="sngStrike" dirty="0">
                <a:solidFill>
                  <a:srgbClr val="374151"/>
                </a:solidFill>
                <a:latin typeface="Inter"/>
              </a:rPr>
              <a:t>J. R. R. Tolkien</a:t>
            </a:r>
          </a:p>
          <a:p>
            <a:pPr algn="r"/>
            <a:r>
              <a:rPr lang="en-US" sz="2800" dirty="0">
                <a:solidFill>
                  <a:srgbClr val="374151"/>
                </a:solidFill>
                <a:latin typeface="Inter"/>
              </a:rPr>
              <a:t>Me</a:t>
            </a:r>
            <a:endParaRPr lang="it-IT" dirty="0"/>
          </a:p>
        </p:txBody>
      </p:sp>
      <p:sp>
        <p:nvSpPr>
          <p:cNvPr id="3" name="TextBox 2">
            <a:extLst>
              <a:ext uri="{FF2B5EF4-FFF2-40B4-BE49-F238E27FC236}">
                <a16:creationId xmlns:a16="http://schemas.microsoft.com/office/drawing/2014/main" id="{FB205C01-0D2A-14A4-9714-BD7A9E224FD2}"/>
              </a:ext>
            </a:extLst>
          </p:cNvPr>
          <p:cNvSpPr txBox="1"/>
          <p:nvPr/>
        </p:nvSpPr>
        <p:spPr>
          <a:xfrm>
            <a:off x="1581912" y="5735352"/>
            <a:ext cx="10753344" cy="276999"/>
          </a:xfrm>
          <a:prstGeom prst="rect">
            <a:avLst/>
          </a:prstGeom>
          <a:noFill/>
        </p:spPr>
        <p:txBody>
          <a:bodyPr wrap="square" rtlCol="0">
            <a:spAutoFit/>
          </a:bodyPr>
          <a:lstStyle/>
          <a:p>
            <a:r>
              <a:rPr lang="it-IT" sz="1200" dirty="0"/>
              <a:t>* </a:t>
            </a:r>
            <a:r>
              <a:rPr lang="en-US" sz="1200" dirty="0"/>
              <a:t>This statement is based on real research that suggests AI can amplify both positive and negative outcomes. However, I do not have the rights to share it here.</a:t>
            </a:r>
            <a:endParaRPr lang="it-IT" sz="1200" dirty="0"/>
          </a:p>
        </p:txBody>
      </p:sp>
    </p:spTree>
    <p:extLst>
      <p:ext uri="{BB962C8B-B14F-4D97-AF65-F5344CB8AC3E}">
        <p14:creationId xmlns:p14="http://schemas.microsoft.com/office/powerpoint/2010/main" val="76538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“Gen AI is, for most of us, what Excel was for accountants in the 90s”</a:t>
            </a:r>
          </a:p>
        </p:txBody>
      </p:sp>
      <p:sp>
        <p:nvSpPr>
          <p:cNvPr id="3" name="TextBox 2">
            <a:extLst>
              <a:ext uri="{FF2B5EF4-FFF2-40B4-BE49-F238E27FC236}">
                <a16:creationId xmlns:a16="http://schemas.microsoft.com/office/drawing/2014/main" id="{FB205C01-0D2A-14A4-9714-BD7A9E224FD2}"/>
              </a:ext>
            </a:extLst>
          </p:cNvPr>
          <p:cNvSpPr txBox="1"/>
          <p:nvPr/>
        </p:nvSpPr>
        <p:spPr>
          <a:xfrm>
            <a:off x="9610344" y="5735352"/>
            <a:ext cx="2724912" cy="276999"/>
          </a:xfrm>
          <a:prstGeom prst="rect">
            <a:avLst/>
          </a:prstGeom>
          <a:noFill/>
        </p:spPr>
        <p:txBody>
          <a:bodyPr wrap="square" rtlCol="0">
            <a:spAutoFit/>
          </a:bodyPr>
          <a:lstStyle/>
          <a:p>
            <a:r>
              <a:rPr lang="it-IT" sz="1200" dirty="0"/>
              <a:t>* </a:t>
            </a:r>
            <a:r>
              <a:rPr lang="en-US" sz="1200" dirty="0"/>
              <a:t>This statement is based on nothing</a:t>
            </a:r>
            <a:endParaRPr lang="it-IT" sz="1200" dirty="0"/>
          </a:p>
        </p:txBody>
      </p:sp>
    </p:spTree>
    <p:extLst>
      <p:ext uri="{BB962C8B-B14F-4D97-AF65-F5344CB8AC3E}">
        <p14:creationId xmlns:p14="http://schemas.microsoft.com/office/powerpoint/2010/main" val="2394651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a6eb597-369a-4930-84c5-101d079358d0}" enabled="1" method="Standard" siteId="{1f991ab0-af89-4a9a-b74d-b0b5bcb487cc}" removed="0"/>
</clbl:labelList>
</file>

<file path=docProps/app.xml><?xml version="1.0" encoding="utf-8"?>
<Properties xmlns="http://schemas.openxmlformats.org/officeDocument/2006/extended-properties" xmlns:vt="http://schemas.openxmlformats.org/officeDocument/2006/docPropsVTypes">
  <TotalTime>251</TotalTime>
  <Words>845</Words>
  <Application>Microsoft Office PowerPoint</Application>
  <PresentationFormat>Widescreen</PresentationFormat>
  <Paragraphs>133</Paragraphs>
  <Slides>29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Inter</vt:lpstr>
      <vt:lpstr>Open Sans</vt:lpstr>
      <vt:lpstr>Office Theme</vt:lpstr>
      <vt:lpstr>PowerPoint Presentation</vt:lpstr>
      <vt:lpstr>PowerPoint Presentation</vt:lpstr>
      <vt:lpstr>20 years of (some) innovations</vt:lpstr>
      <vt:lpstr>20 years of (some) innovations</vt:lpstr>
      <vt:lpstr>PowerPoint Presentation</vt:lpstr>
      <vt:lpstr>PowerPoint Presentation</vt:lpstr>
      <vt:lpstr>PowerPoint Presentation</vt:lpstr>
      <vt:lpstr>PowerPoint Presentation</vt:lpstr>
      <vt:lpstr>PowerPoint Presentation</vt:lpstr>
      <vt:lpstr>PowerPoint Presentation</vt:lpstr>
      <vt:lpstr>Statement</vt:lpstr>
      <vt:lpstr>Proposal</vt:lpstr>
      <vt:lpstr>Empower</vt:lpstr>
      <vt:lpstr>Let’s give GenAI to every colleague</vt:lpstr>
      <vt:lpstr>The tech part</vt:lpstr>
      <vt:lpstr>PowerPoint Presentation</vt:lpstr>
      <vt:lpstr>DEMO</vt:lpstr>
      <vt:lpstr>PowerPoint Presentation</vt:lpstr>
      <vt:lpstr>compute quadrant (2022)</vt:lpstr>
      <vt:lpstr>compute quadrant (now)</vt:lpstr>
      <vt:lpstr>From K8s to Azure Container Apps</vt:lpstr>
      <vt:lpstr>DEMO</vt:lpstr>
      <vt:lpstr>Familiar YAML</vt:lpstr>
      <vt:lpstr>Simplified experience</vt:lpstr>
      <vt:lpstr>PowerPoint Presentation</vt:lpstr>
      <vt:lpstr>DEMO</vt:lpstr>
      <vt:lpstr>PowerPoint Presentation</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Roberto Freato</dc:creator>
  <cp:lastModifiedBy>Roberto Freato</cp:lastModifiedBy>
  <cp:revision>12</cp:revision>
  <dcterms:created xsi:type="dcterms:W3CDTF">2024-09-15T14:51:53Z</dcterms:created>
  <dcterms:modified xsi:type="dcterms:W3CDTF">2024-09-17T14:51:11Z</dcterms:modified>
</cp:coreProperties>
</file>